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28"/>
  </p:notesMasterIdLst>
  <p:sldIdLst>
    <p:sldId id="320" r:id="rId2"/>
    <p:sldId id="257" r:id="rId3"/>
    <p:sldId id="317" r:id="rId4"/>
    <p:sldId id="318" r:id="rId5"/>
    <p:sldId id="321" r:id="rId6"/>
    <p:sldId id="326" r:id="rId7"/>
    <p:sldId id="325" r:id="rId8"/>
    <p:sldId id="327" r:id="rId9"/>
    <p:sldId id="328" r:id="rId10"/>
    <p:sldId id="324" r:id="rId11"/>
    <p:sldId id="323" r:id="rId12"/>
    <p:sldId id="322" r:id="rId13"/>
    <p:sldId id="329" r:id="rId14"/>
    <p:sldId id="292" r:id="rId15"/>
    <p:sldId id="293" r:id="rId16"/>
    <p:sldId id="315" r:id="rId17"/>
    <p:sldId id="298" r:id="rId18"/>
    <p:sldId id="300" r:id="rId19"/>
    <p:sldId id="268" r:id="rId20"/>
    <p:sldId id="330" r:id="rId21"/>
    <p:sldId id="331" r:id="rId22"/>
    <p:sldId id="276" r:id="rId23"/>
    <p:sldId id="299" r:id="rId24"/>
    <p:sldId id="316" r:id="rId25"/>
    <p:sldId id="332" r:id="rId26"/>
    <p:sldId id="314" r:id="rId2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77" autoAdjust="0"/>
    <p:restoredTop sz="94660"/>
  </p:normalViewPr>
  <p:slideViewPr>
    <p:cSldViewPr>
      <p:cViewPr varScale="1">
        <p:scale>
          <a:sx n="69" d="100"/>
          <a:sy n="69" d="100"/>
        </p:scale>
        <p:origin x="-139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0386763B-9283-4024-99A0-70D948E203F4}" type="datetimeFigureOut">
              <a:rPr lang="ru-RU"/>
              <a:pPr>
                <a:defRPr/>
              </a:pPr>
              <a:t>09.09.2017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389A2909-FFC5-451D-9D16-2595ACA073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75559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072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41F556-1E6D-4885-94E0-C8F270A39272}" type="slidenum">
              <a:rPr lang="ru-RU" smtClean="0"/>
              <a:pPr/>
              <a:t>13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/>
        </p:nvSpPr>
        <p:spPr bwMode="auto">
          <a:xfrm>
            <a:off x="457200" y="277813"/>
            <a:ext cx="8229600" cy="1143000"/>
          </a:xfrm>
          <a:prstGeom prst="rect">
            <a:avLst/>
          </a:prstGeom>
        </p:spPr>
        <p:txBody>
          <a:bodyPr anchor="ctr"/>
          <a:lstStyle/>
          <a:p>
            <a:pPr algn="ctr" eaLnBrk="0" hangingPunct="0">
              <a:defRPr/>
            </a:pPr>
            <a:endParaRPr lang="ru-RU" sz="4400">
              <a:solidFill>
                <a:schemeClr val="tx2"/>
              </a:solidFill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/>
        </p:nvSpPr>
        <p:spPr bwMode="auto">
          <a:xfrm>
            <a:off x="457200" y="1600200"/>
            <a:ext cx="8229600" cy="4530725"/>
          </a:xfrm>
          <a:prstGeom prst="rect">
            <a:avLst/>
          </a:prstGeom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Char char="•"/>
              <a:defRPr/>
            </a:pPr>
            <a:endParaRPr lang="ru-RU" sz="320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4124F-C176-4384-82CE-9D45B7AA6F5A}" type="datetimeFigureOut">
              <a:rPr lang="ru-RU"/>
              <a:pPr>
                <a:defRPr/>
              </a:pPr>
              <a:t>09.09.2017</a:t>
            </a:fld>
            <a:endParaRPr lang="ru-RU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E81218-13A1-466C-83E9-487FAE2253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BD6E96-5EE0-4E59-B517-C2550C8BF633}" type="datetimeFigureOut">
              <a:rPr lang="ru-RU"/>
              <a:pPr>
                <a:defRPr/>
              </a:pPr>
              <a:t>09.09.2017</a:t>
            </a:fld>
            <a:endParaRPr lang="ru-RU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A14982-B70F-4360-A267-777D4DD97B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267CF8-537F-4027-8C91-B07D30E65636}" type="datetimeFigureOut">
              <a:rPr lang="ru-RU"/>
              <a:pPr>
                <a:defRPr/>
              </a:pPr>
              <a:t>09.09.2017</a:t>
            </a:fld>
            <a:endParaRPr lang="ru-RU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14D4B7-9496-43E7-AEF2-F640269CCA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837D0C-E21B-408E-B279-93D6096D80E3}" type="datetimeFigureOut">
              <a:rPr lang="ru-RU"/>
              <a:pPr>
                <a:defRPr/>
              </a:pPr>
              <a:t>09.09.2017</a:t>
            </a:fld>
            <a:endParaRPr lang="ru-RU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ABED89-24F8-42A6-AB9B-EE0E51FC78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F93A7D-37C9-4277-891E-240FC0CBDB72}" type="datetimeFigureOut">
              <a:rPr lang="ru-RU"/>
              <a:pPr>
                <a:defRPr/>
              </a:pPr>
              <a:t>09.09.2017</a:t>
            </a:fld>
            <a:endParaRPr lang="ru-RU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8BC206-279A-4142-88D5-545FD8861D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410466-F7A9-49FD-9C61-C13D28033EF1}" type="datetimeFigureOut">
              <a:rPr lang="ru-RU"/>
              <a:pPr>
                <a:defRPr/>
              </a:pPr>
              <a:t>09.09.2017</a:t>
            </a:fld>
            <a:endParaRPr lang="ru-RU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86AAE5-2C7F-4A54-9C59-1D9A5C204F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09A755-0926-4100-AED9-AE9006567D1C}" type="datetimeFigureOut">
              <a:rPr lang="ru-RU"/>
              <a:pPr>
                <a:defRPr/>
              </a:pPr>
              <a:t>09.09.2017</a:t>
            </a:fld>
            <a:endParaRPr lang="ru-RU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7772A8-F391-45D1-8BB0-A990491D8B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324FC4-30E8-482F-8701-3E7EF2C6E1B6}" type="datetimeFigureOut">
              <a:rPr lang="ru-RU"/>
              <a:pPr>
                <a:defRPr/>
              </a:pPr>
              <a:t>09.09.2017</a:t>
            </a:fld>
            <a:endParaRPr lang="ru-RU"/>
          </a:p>
        </p:txBody>
      </p:sp>
      <p:sp>
        <p:nvSpPr>
          <p:cNvPr id="3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7959C0-5BCC-49E4-8F8A-D54E8B9053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A388CA-C5CD-4CB6-AD9B-F1F85163BC66}" type="datetimeFigureOut">
              <a:rPr lang="ru-RU"/>
              <a:pPr>
                <a:defRPr/>
              </a:pPr>
              <a:t>09.09.2017</a:t>
            </a:fld>
            <a:endParaRPr lang="ru-RU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BD6BEE-E42A-4710-8B36-ED4195060A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FD2DD3-CC20-4FB3-9AED-A5E744BD78A9}" type="datetimeFigureOut">
              <a:rPr lang="ru-RU"/>
              <a:pPr>
                <a:defRPr/>
              </a:pPr>
              <a:t>09.09.2017</a:t>
            </a:fld>
            <a:endParaRPr lang="ru-RU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47FDC1-4946-4F2F-BA08-95F7064756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57647"/>
                <a:invGamma/>
              </a:schemeClr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69635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/>
              <a:ahLst/>
              <a:cxnLst>
                <a:cxn ang="0">
                  <a:pos x="3193" y="1816"/>
                </a:cxn>
                <a:cxn ang="0">
                  <a:pos x="0" y="0"/>
                </a:cxn>
                <a:cxn ang="0">
                  <a:pos x="0" y="522"/>
                </a:cxn>
                <a:cxn ang="0">
                  <a:pos x="3037" y="1978"/>
                </a:cxn>
                <a:cxn ang="0">
                  <a:pos x="5740" y="3273"/>
                </a:cxn>
                <a:cxn ang="0">
                  <a:pos x="5740" y="3267"/>
                </a:cxn>
                <a:cxn ang="0">
                  <a:pos x="3193" y="1816"/>
                </a:cxn>
                <a:cxn ang="0">
                  <a:pos x="3193" y="1816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9636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/>
              <a:ahLst/>
              <a:cxnLst>
                <a:cxn ang="0">
                  <a:pos x="3163" y="1714"/>
                </a:cxn>
                <a:cxn ang="0">
                  <a:pos x="431" y="0"/>
                </a:cxn>
                <a:cxn ang="0">
                  <a:pos x="0" y="0"/>
                </a:cxn>
                <a:cxn ang="0">
                  <a:pos x="3086" y="1786"/>
                </a:cxn>
                <a:cxn ang="0">
                  <a:pos x="5591" y="3243"/>
                </a:cxn>
                <a:cxn ang="0">
                  <a:pos x="5591" y="3237"/>
                </a:cxn>
                <a:cxn ang="0">
                  <a:pos x="3163" y="1714"/>
                </a:cxn>
                <a:cxn ang="0">
                  <a:pos x="3163" y="1714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9637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4042" y="192"/>
                </a:cxn>
                <a:cxn ang="0">
                  <a:pos x="4042" y="144"/>
                </a:cxn>
                <a:cxn ang="0">
                  <a:pos x="0" y="0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9638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/>
              <a:ahLst/>
              <a:cxnLst>
                <a:cxn ang="0">
                  <a:pos x="1722" y="66"/>
                </a:cxn>
                <a:cxn ang="0">
                  <a:pos x="1722" y="60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1722" y="66"/>
                </a:cxn>
                <a:cxn ang="0">
                  <a:pos x="1722" y="66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9639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/>
              <a:ahLst/>
              <a:cxnLst>
                <a:cxn ang="0">
                  <a:pos x="0" y="329"/>
                </a:cxn>
                <a:cxn ang="0">
                  <a:pos x="4789" y="77"/>
                </a:cxn>
                <a:cxn ang="0">
                  <a:pos x="4789" y="0"/>
                </a:cxn>
                <a:cxn ang="0">
                  <a:pos x="0" y="107"/>
                </a:cxn>
                <a:cxn ang="0">
                  <a:pos x="0" y="329"/>
                </a:cxn>
                <a:cxn ang="0">
                  <a:pos x="0" y="329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9640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/>
              <a:ahLst/>
              <a:cxnLst>
                <a:cxn ang="0">
                  <a:pos x="975" y="48"/>
                </a:cxn>
                <a:cxn ang="0">
                  <a:pos x="975" y="0"/>
                </a:cxn>
                <a:cxn ang="0">
                  <a:pos x="0" y="24"/>
                </a:cxn>
                <a:cxn ang="0">
                  <a:pos x="0" y="101"/>
                </a:cxn>
                <a:cxn ang="0">
                  <a:pos x="975" y="48"/>
                </a:cxn>
                <a:cxn ang="0">
                  <a:pos x="975" y="48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9641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/>
              <a:ahLst/>
              <a:cxnLst>
                <a:cxn ang="0">
                  <a:pos x="2141" y="0"/>
                </a:cxn>
                <a:cxn ang="0">
                  <a:pos x="0" y="156"/>
                </a:cxn>
                <a:cxn ang="0">
                  <a:pos x="0" y="198"/>
                </a:cxn>
                <a:cxn ang="0">
                  <a:pos x="2141" y="0"/>
                </a:cxn>
                <a:cxn ang="0">
                  <a:pos x="2141" y="0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9642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/>
              <a:ahLst/>
              <a:cxnLst>
                <a:cxn ang="0">
                  <a:pos x="0" y="348"/>
                </a:cxn>
                <a:cxn ang="0">
                  <a:pos x="311" y="348"/>
                </a:cxn>
                <a:cxn ang="0">
                  <a:pos x="3623" y="42"/>
                </a:cxn>
                <a:cxn ang="0">
                  <a:pos x="3623" y="0"/>
                </a:cxn>
                <a:cxn ang="0">
                  <a:pos x="0" y="264"/>
                </a:cxn>
                <a:cxn ang="0">
                  <a:pos x="0" y="348"/>
                </a:cxn>
                <a:cxn ang="0">
                  <a:pos x="0" y="348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9643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/>
              <a:ahLst/>
              <a:cxnLst>
                <a:cxn ang="0">
                  <a:pos x="2182" y="276"/>
                </a:cxn>
                <a:cxn ang="0">
                  <a:pos x="2517" y="204"/>
                </a:cxn>
                <a:cxn ang="0">
                  <a:pos x="2260" y="0"/>
                </a:cxn>
                <a:cxn ang="0">
                  <a:pos x="0" y="276"/>
                </a:cxn>
                <a:cxn ang="0">
                  <a:pos x="2182" y="276"/>
                </a:cxn>
                <a:cxn ang="0">
                  <a:pos x="2182" y="276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9644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/>
              <a:ahLst/>
              <a:cxnLst>
                <a:cxn ang="0">
                  <a:pos x="1405" y="126"/>
                </a:cxn>
                <a:cxn ang="0">
                  <a:pos x="1405" y="0"/>
                </a:cxn>
                <a:cxn ang="0">
                  <a:pos x="0" y="174"/>
                </a:cxn>
                <a:cxn ang="0">
                  <a:pos x="257" y="378"/>
                </a:cxn>
                <a:cxn ang="0">
                  <a:pos x="1405" y="126"/>
                </a:cxn>
                <a:cxn ang="0">
                  <a:pos x="1405" y="126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9645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/>
              <a:ahLst/>
              <a:cxnLst>
                <a:cxn ang="0">
                  <a:pos x="729" y="24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729" y="240"/>
                </a:cxn>
                <a:cxn ang="0">
                  <a:pos x="729" y="240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9646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5035" y="1672"/>
                </a:cxn>
                <a:cxn ang="0">
                  <a:pos x="5035" y="1666"/>
                </a:cxn>
                <a:cxn ang="0">
                  <a:pos x="0" y="0"/>
                </a:cxn>
                <a:cxn ang="0">
                  <a:pos x="0" y="72"/>
                </a:cxn>
                <a:cxn ang="0">
                  <a:pos x="0" y="72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9647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/>
              <a:ahLst/>
              <a:cxnLst>
                <a:cxn ang="0">
                  <a:pos x="729" y="318"/>
                </a:cxn>
                <a:cxn ang="0">
                  <a:pos x="729" y="312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729" y="318"/>
                </a:cxn>
                <a:cxn ang="0">
                  <a:pos x="729" y="318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9648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/>
              <a:ahLst/>
              <a:cxnLst>
                <a:cxn ang="0">
                  <a:pos x="0" y="396"/>
                </a:cxn>
                <a:cxn ang="0">
                  <a:pos x="5035" y="2188"/>
                </a:cxn>
                <a:cxn ang="0">
                  <a:pos x="5035" y="2134"/>
                </a:cxn>
                <a:cxn ang="0">
                  <a:pos x="0" y="0"/>
                </a:cxn>
                <a:cxn ang="0">
                  <a:pos x="0" y="396"/>
                </a:cxn>
                <a:cxn ang="0">
                  <a:pos x="0" y="396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9649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45" y="2727"/>
                </a:cxn>
                <a:cxn ang="0">
                  <a:pos x="3163" y="2704"/>
                </a:cxn>
                <a:cxn ang="0">
                  <a:pos x="10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9650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/>
              <a:ahLst/>
              <a:cxnLst>
                <a:cxn ang="0">
                  <a:pos x="323" y="299"/>
                </a:cxn>
                <a:cxn ang="0">
                  <a:pos x="323" y="263"/>
                </a:cxn>
                <a:cxn ang="0">
                  <a:pos x="18" y="0"/>
                </a:cxn>
                <a:cxn ang="0">
                  <a:pos x="0" y="23"/>
                </a:cxn>
                <a:cxn ang="0">
                  <a:pos x="323" y="299"/>
                </a:cxn>
                <a:cxn ang="0">
                  <a:pos x="323" y="299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9651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/>
              <a:ahLst/>
              <a:cxnLst>
                <a:cxn ang="0">
                  <a:pos x="281" y="335"/>
                </a:cxn>
                <a:cxn ang="0">
                  <a:pos x="281" y="173"/>
                </a:cxn>
                <a:cxn ang="0">
                  <a:pos x="96" y="0"/>
                </a:cxn>
                <a:cxn ang="0">
                  <a:pos x="0" y="90"/>
                </a:cxn>
                <a:cxn ang="0">
                  <a:pos x="281" y="335"/>
                </a:cxn>
                <a:cxn ang="0">
                  <a:pos x="281" y="335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9652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26" y="2680"/>
                </a:cxn>
                <a:cxn ang="0">
                  <a:pos x="3122" y="2590"/>
                </a:cxn>
                <a:cxn ang="0">
                  <a:pos x="383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9653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/>
              <a:ahLst/>
              <a:cxnLst>
                <a:cxn ang="0">
                  <a:pos x="132" y="13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32" y="132"/>
                </a:cxn>
                <a:cxn ang="0">
                  <a:pos x="132" y="132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9654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17" y="2536"/>
                </a:cxn>
                <a:cxn ang="0">
                  <a:pos x="2517" y="2536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9655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88" y="2482"/>
                </a:cxn>
                <a:cxn ang="0">
                  <a:pos x="2200" y="2476"/>
                </a:cxn>
                <a:cxn ang="0">
                  <a:pos x="31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9656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/>
              <a:ahLst/>
              <a:cxnLst>
                <a:cxn ang="0">
                  <a:pos x="84" y="96"/>
                </a:cxn>
                <a:cxn ang="0">
                  <a:pos x="84" y="90"/>
                </a:cxn>
                <a:cxn ang="0">
                  <a:pos x="12" y="0"/>
                </a:cxn>
                <a:cxn ang="0">
                  <a:pos x="0" y="6"/>
                </a:cxn>
                <a:cxn ang="0">
                  <a:pos x="84" y="96"/>
                </a:cxn>
                <a:cxn ang="0">
                  <a:pos x="84" y="96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9657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/>
              <a:ahLst/>
              <a:cxnLst>
                <a:cxn ang="0">
                  <a:pos x="155" y="516"/>
                </a:cxn>
                <a:cxn ang="0">
                  <a:pos x="155" y="204"/>
                </a:cxn>
                <a:cxn ang="0">
                  <a:pos x="77" y="0"/>
                </a:cxn>
                <a:cxn ang="0">
                  <a:pos x="0" y="192"/>
                </a:cxn>
                <a:cxn ang="0">
                  <a:pos x="155" y="516"/>
                </a:cxn>
                <a:cxn ang="0">
                  <a:pos x="155" y="516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9658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97" y="1043"/>
                </a:cxn>
                <a:cxn ang="0">
                  <a:pos x="574" y="851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9659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/>
              <a:ahLst/>
              <a:cxnLst>
                <a:cxn ang="0">
                  <a:pos x="144" y="0"/>
                </a:cxn>
                <a:cxn ang="0">
                  <a:pos x="0" y="0"/>
                </a:cxn>
                <a:cxn ang="0">
                  <a:pos x="287" y="797"/>
                </a:cxn>
                <a:cxn ang="0">
                  <a:pos x="341" y="653"/>
                </a:cxn>
                <a:cxn ang="0">
                  <a:pos x="144" y="0"/>
                </a:cxn>
                <a:cxn ang="0">
                  <a:pos x="144" y="0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9660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/>
              <a:ahLst/>
              <a:cxnLst>
                <a:cxn ang="0">
                  <a:pos x="0" y="144"/>
                </a:cxn>
                <a:cxn ang="0">
                  <a:pos x="60" y="312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0" y="144"/>
                </a:cxn>
                <a:cxn ang="0">
                  <a:pos x="0" y="144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9661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/>
              <a:ahLst/>
              <a:cxnLst>
                <a:cxn ang="0">
                  <a:pos x="0" y="371"/>
                </a:cxn>
                <a:cxn ang="0">
                  <a:pos x="5740" y="1864"/>
                </a:cxn>
                <a:cxn ang="0">
                  <a:pos x="5740" y="1834"/>
                </a:cxn>
                <a:cxn ang="0">
                  <a:pos x="0" y="0"/>
                </a:cxn>
                <a:cxn ang="0">
                  <a:pos x="0" y="371"/>
                </a:cxn>
                <a:cxn ang="0">
                  <a:pos x="0" y="37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9662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/>
              <a:ahLst/>
              <a:cxnLst>
                <a:cxn ang="0">
                  <a:pos x="6" y="6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6" y="6"/>
                </a:cxn>
                <a:cxn ang="0">
                  <a:pos x="6" y="6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9663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/>
              <a:ahLst/>
              <a:cxnLst>
                <a:cxn ang="0">
                  <a:pos x="0" y="366"/>
                </a:cxn>
                <a:cxn ang="0">
                  <a:pos x="5740" y="1337"/>
                </a:cxn>
                <a:cxn ang="0">
                  <a:pos x="5740" y="1331"/>
                </a:cxn>
                <a:cxn ang="0">
                  <a:pos x="0" y="0"/>
                </a:cxn>
                <a:cxn ang="0">
                  <a:pos x="0" y="366"/>
                </a:cxn>
                <a:cxn ang="0">
                  <a:pos x="0" y="366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9664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5740" y="414"/>
                </a:cxn>
                <a:cxn ang="0">
                  <a:pos x="5740" y="402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0" y="48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9665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48" y="3177"/>
                </a:cxn>
                <a:cxn ang="0">
                  <a:pos x="4448" y="3153"/>
                </a:cxn>
                <a:cxn ang="0">
                  <a:pos x="12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9666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28" y="2614"/>
                </a:cxn>
                <a:cxn ang="0">
                  <a:pos x="2428" y="2608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9667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/>
              <a:ahLst/>
              <a:cxnLst>
                <a:cxn ang="0">
                  <a:pos x="485" y="0"/>
                </a:cxn>
                <a:cxn ang="0">
                  <a:pos x="0" y="0"/>
                </a:cxn>
                <a:cxn ang="0">
                  <a:pos x="1800" y="2464"/>
                </a:cxn>
                <a:cxn ang="0">
                  <a:pos x="1800" y="2248"/>
                </a:cxn>
                <a:cxn ang="0">
                  <a:pos x="1794" y="2248"/>
                </a:cxn>
                <a:cxn ang="0">
                  <a:pos x="485" y="0"/>
                </a:cxn>
                <a:cxn ang="0">
                  <a:pos x="485" y="0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9668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32" y="2074"/>
                </a:cxn>
                <a:cxn ang="0">
                  <a:pos x="1232" y="2038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9669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58" y="1936"/>
                </a:cxn>
                <a:cxn ang="0">
                  <a:pos x="1058" y="1930"/>
                </a:cxn>
                <a:cxn ang="0">
                  <a:pos x="54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9670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/>
              <a:ahLst/>
              <a:cxnLst>
                <a:cxn ang="0">
                  <a:pos x="771" y="1433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771" y="1487"/>
                </a:cxn>
                <a:cxn ang="0">
                  <a:pos x="771" y="1433"/>
                </a:cxn>
                <a:cxn ang="0">
                  <a:pos x="771" y="1433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1068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69672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66"/>
                  </a:cxn>
                  <a:cxn ang="0">
                    <a:pos x="3635" y="1313"/>
                  </a:cxn>
                  <a:cxn ang="0">
                    <a:pos x="3647" y="1235"/>
                  </a:cxn>
                  <a:cxn ang="0">
                    <a:pos x="3659" y="1163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9673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/>
                <a:ahLst/>
                <a:cxnLst>
                  <a:cxn ang="0">
                    <a:pos x="2105" y="665"/>
                  </a:cxn>
                  <a:cxn ang="0">
                    <a:pos x="24" y="0"/>
                  </a:cxn>
                  <a:cxn ang="0">
                    <a:pos x="12" y="72"/>
                  </a:cxn>
                  <a:cxn ang="0">
                    <a:pos x="0" y="150"/>
                  </a:cxn>
                  <a:cxn ang="0">
                    <a:pos x="2105" y="695"/>
                  </a:cxn>
                  <a:cxn ang="0">
                    <a:pos x="2105" y="665"/>
                  </a:cxn>
                  <a:cxn ang="0">
                    <a:pos x="2105" y="665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</p:grpSp>
      <p:sp>
        <p:nvSpPr>
          <p:cNvPr id="69674" name="Rectangle 4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69675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69676" name="Rectangle 4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55FA1726-4ADA-4368-AA18-C933A1B0D106}" type="datetimeFigureOut">
              <a:rPr lang="ru-RU"/>
              <a:pPr>
                <a:defRPr/>
              </a:pPr>
              <a:t>09.09.2017</a:t>
            </a:fld>
            <a:endParaRPr lang="ru-RU"/>
          </a:p>
        </p:txBody>
      </p:sp>
      <p:sp>
        <p:nvSpPr>
          <p:cNvPr id="69677" name="Rectangle 4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9678" name="Rectangle 4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71935546-A22D-4ACE-967B-28058D0B4E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34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" pitchFamily="2" charset="2"/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Char char="»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3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3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3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3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hyperlink" Target="http://ds2394.mskobr.ru/news/moskvichi_s_rozhdeniya_za_bezopasnost_dorozhnogo_dvizheniya1/" TargetMode="External"/><Relationship Id="rId13" Type="http://schemas.openxmlformats.org/officeDocument/2006/relationships/hyperlink" Target="http://www.geriatricsclub.com/16/olympic-torch-cartoon" TargetMode="External"/><Relationship Id="rId3" Type="http://schemas.openxmlformats.org/officeDocument/2006/relationships/image" Target="../media/image19.png"/><Relationship Id="rId7" Type="http://schemas.openxmlformats.org/officeDocument/2006/relationships/hyperlink" Target="http://www.unde.ru/img.php?src=Ildviz3.jpg" TargetMode="External"/><Relationship Id="rId12" Type="http://schemas.openxmlformats.org/officeDocument/2006/relationships/hyperlink" Target="http://swteam.info/foto/sports/9610-put-olimpijskogo-fakela-v-vankuvere-28-foto.html" TargetMode="Externa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6" Type="http://schemas.openxmlformats.org/officeDocument/2006/relationships/hyperlink" Target="http://freelance.ru/img/portfolio/big/131738.jpg" TargetMode="External"/><Relationship Id="rId11" Type="http://schemas.openxmlformats.org/officeDocument/2006/relationships/hyperlink" Target="http://www.ossetians.com/rus/news.php?newsid=627" TargetMode="External"/><Relationship Id="rId5" Type="http://schemas.openxmlformats.org/officeDocument/2006/relationships/hyperlink" Target="http://go.mail.ru/" TargetMode="External"/><Relationship Id="rId10" Type="http://schemas.openxmlformats.org/officeDocument/2006/relationships/hyperlink" Target="http://900igr.net/kartinki/khimija/CHjornaja-metallurgija/004-CHernaja-metallurgija.html" TargetMode="External"/><Relationship Id="rId4" Type="http://schemas.openxmlformats.org/officeDocument/2006/relationships/hyperlink" Target="http://go.mail.ru/smallgames.ws" TargetMode="External"/><Relationship Id="rId9" Type="http://schemas.openxmlformats.org/officeDocument/2006/relationships/hyperlink" Target="http://localism.com/oh/gahanna" TargetMode="External"/><Relationship Id="rId14" Type="http://schemas.openxmlformats.org/officeDocument/2006/relationships/hyperlink" Target="http://vsyaanimaciya.ru/photo/50-0-3812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C000"/>
                </a:solidFill>
                <a:effectLst/>
              </a:rPr>
              <a:t/>
            </a:r>
            <a:br>
              <a:rPr lang="ru-RU" dirty="0" smtClean="0">
                <a:solidFill>
                  <a:srgbClr val="FFC000"/>
                </a:solidFill>
                <a:effectLst/>
              </a:rPr>
            </a:br>
            <a:endParaRPr lang="ru-RU" dirty="0" smtClean="0">
              <a:effectLst/>
            </a:endParaRPr>
          </a:p>
        </p:txBody>
      </p:sp>
      <p:sp>
        <p:nvSpPr>
          <p:cNvPr id="3075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7859713" cy="4530725"/>
          </a:xfrm>
        </p:spPr>
        <p:txBody>
          <a:bodyPr/>
          <a:lstStyle/>
          <a:p>
            <a:pPr algn="ctr">
              <a:lnSpc>
                <a:spcPct val="200000"/>
              </a:lnSpc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FFC000"/>
                </a:solidFill>
                <a:effectLst/>
              </a:rPr>
              <a:t>«Правила нашей безопасности»</a:t>
            </a:r>
          </a:p>
          <a:p>
            <a:pPr algn="r">
              <a:buFont typeface="Wingdings" pitchFamily="2" charset="2"/>
              <a:buNone/>
            </a:pPr>
            <a:endParaRPr lang="ru-RU" sz="1800" b="1" dirty="0" smtClean="0">
              <a:solidFill>
                <a:srgbClr val="FFC000"/>
              </a:solidFill>
              <a:effectLst/>
            </a:endParaRPr>
          </a:p>
          <a:p>
            <a:pPr algn="r">
              <a:buFont typeface="Wingdings" pitchFamily="2" charset="2"/>
              <a:buNone/>
            </a:pPr>
            <a:endParaRPr lang="ru-RU" sz="1800" b="1" dirty="0" smtClean="0">
              <a:solidFill>
                <a:srgbClr val="FFC000"/>
              </a:solidFill>
              <a:effectLst/>
            </a:endParaRPr>
          </a:p>
          <a:p>
            <a:pPr algn="r">
              <a:buFont typeface="Wingdings" pitchFamily="2" charset="2"/>
              <a:buNone/>
            </a:pPr>
            <a:r>
              <a:rPr lang="ru-RU" sz="1800" b="1" dirty="0" smtClean="0">
                <a:solidFill>
                  <a:srgbClr val="FFC000"/>
                </a:solidFill>
                <a:effectLst/>
              </a:rPr>
              <a:t>МКОУ «Джангинская СОШ»</a:t>
            </a:r>
            <a:endParaRPr lang="ru-RU" sz="1800" b="1" dirty="0" smtClean="0">
              <a:solidFill>
                <a:srgbClr val="FFC000"/>
              </a:solidFill>
              <a:effectLst/>
            </a:endParaRPr>
          </a:p>
          <a:p>
            <a:pPr algn="r">
              <a:buFont typeface="Wingdings" pitchFamily="2" charset="2"/>
              <a:buNone/>
            </a:pPr>
            <a:r>
              <a:rPr lang="ru-RU" sz="1800" b="1" dirty="0" smtClean="0">
                <a:solidFill>
                  <a:srgbClr val="FFC000"/>
                </a:solidFill>
                <a:effectLst/>
              </a:rPr>
              <a:t>7 </a:t>
            </a:r>
            <a:r>
              <a:rPr lang="ru-RU" sz="1800" b="1" dirty="0" smtClean="0">
                <a:solidFill>
                  <a:srgbClr val="FFC000"/>
                </a:solidFill>
                <a:effectLst/>
              </a:rPr>
              <a:t>сентября </a:t>
            </a:r>
            <a:r>
              <a:rPr lang="ru-RU" sz="1800" b="1" dirty="0" smtClean="0">
                <a:solidFill>
                  <a:srgbClr val="FFC000"/>
                </a:solidFill>
                <a:effectLst/>
              </a:rPr>
              <a:t>2017г</a:t>
            </a:r>
            <a:r>
              <a:rPr lang="ru-RU" sz="1800" b="1" dirty="0" smtClean="0">
                <a:solidFill>
                  <a:srgbClr val="FFC000"/>
                </a:solidFill>
                <a:effectLst/>
              </a:rPr>
              <a:t>.</a:t>
            </a:r>
          </a:p>
          <a:p>
            <a:pPr algn="r">
              <a:buFont typeface="Wingdings" pitchFamily="2" charset="2"/>
              <a:buNone/>
            </a:pPr>
            <a:endParaRPr lang="ru-RU" sz="1800" dirty="0" smtClean="0">
              <a:solidFill>
                <a:srgbClr val="FFC000"/>
              </a:solidFill>
              <a:effectLst/>
            </a:endParaRPr>
          </a:p>
          <a:p>
            <a:pPr algn="r"/>
            <a:endParaRPr lang="ru-RU" sz="1800" dirty="0" smtClean="0"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79388" y="765175"/>
            <a:ext cx="4608512" cy="5365750"/>
          </a:xfrm>
        </p:spPr>
        <p:txBody>
          <a:bodyPr/>
          <a:lstStyle/>
          <a:p>
            <a:pPr algn="ctr">
              <a:buFont typeface="Wingdings" pitchFamily="2" charset="2"/>
              <a:buNone/>
              <a:defRPr/>
            </a:pP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effectLst/>
              </a:rPr>
              <a:t>Запомните! </a:t>
            </a:r>
          </a:p>
          <a:p>
            <a:pPr>
              <a:buFont typeface="Wingdings" pitchFamily="2" charset="2"/>
              <a:buNone/>
              <a:defRPr/>
            </a:pPr>
            <a:r>
              <a:rPr lang="ru-RU" sz="3600" b="1" dirty="0" smtClean="0">
                <a:effectLst/>
              </a:rPr>
              <a:t>Ожидая</a:t>
            </a:r>
          </a:p>
          <a:p>
            <a:pPr>
              <a:buFont typeface="Wingdings" pitchFamily="2" charset="2"/>
              <a:buNone/>
              <a:defRPr/>
            </a:pPr>
            <a:r>
              <a:rPr lang="ru-RU" sz="3600" b="1" dirty="0" smtClean="0">
                <a:effectLst/>
              </a:rPr>
              <a:t>транспорт на </a:t>
            </a:r>
          </a:p>
          <a:p>
            <a:pPr>
              <a:buFont typeface="Wingdings" pitchFamily="2" charset="2"/>
              <a:buNone/>
              <a:defRPr/>
            </a:pPr>
            <a:r>
              <a:rPr lang="ru-RU" sz="3600" b="1" dirty="0" smtClean="0">
                <a:effectLst/>
              </a:rPr>
              <a:t>остановке </a:t>
            </a:r>
          </a:p>
          <a:p>
            <a:pPr>
              <a:buFont typeface="Wingdings" pitchFamily="2" charset="2"/>
              <a:buNone/>
              <a:defRPr/>
            </a:pPr>
            <a:r>
              <a:rPr lang="ru-RU" sz="3600" b="1" dirty="0" smtClean="0">
                <a:effectLst/>
              </a:rPr>
              <a:t>нельзя выходить </a:t>
            </a:r>
          </a:p>
          <a:p>
            <a:pPr>
              <a:buFont typeface="Wingdings" pitchFamily="2" charset="2"/>
              <a:buNone/>
              <a:defRPr/>
            </a:pPr>
            <a:r>
              <a:rPr lang="ru-RU" sz="3600" b="1" dirty="0" smtClean="0">
                <a:effectLst/>
              </a:rPr>
              <a:t>на проезжую </a:t>
            </a:r>
          </a:p>
          <a:p>
            <a:pPr>
              <a:buFont typeface="Wingdings" pitchFamily="2" charset="2"/>
              <a:buNone/>
              <a:defRPr/>
            </a:pPr>
            <a:r>
              <a:rPr lang="ru-RU" sz="3600" b="1" dirty="0" smtClean="0">
                <a:effectLst/>
              </a:rPr>
              <a:t>часть. </a:t>
            </a:r>
          </a:p>
          <a:p>
            <a:pPr>
              <a:buFont typeface="Wingdings" pitchFamily="2" charset="2"/>
              <a:buNone/>
              <a:defRPr/>
            </a:pPr>
            <a:r>
              <a:rPr lang="ru-RU" sz="3600" b="1" dirty="0" smtClean="0">
                <a:effectLst/>
              </a:rPr>
              <a:t>Это очень опасно! </a:t>
            </a:r>
            <a:endParaRPr lang="ru-RU" sz="3600" b="1" dirty="0">
              <a:effectLst/>
            </a:endParaRPr>
          </a:p>
        </p:txBody>
      </p:sp>
      <p:pic>
        <p:nvPicPr>
          <p:cNvPr id="12292" name="Picture 8" descr="131740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195888" y="2284413"/>
            <a:ext cx="2943225" cy="31623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3315" name="Содержимое 2"/>
          <p:cNvSpPr>
            <a:spLocks noGrp="1"/>
          </p:cNvSpPr>
          <p:nvPr>
            <p:ph idx="1"/>
          </p:nvPr>
        </p:nvSpPr>
        <p:spPr>
          <a:xfrm>
            <a:off x="457200" y="692150"/>
            <a:ext cx="8229600" cy="543877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b="1" smtClean="0">
                <a:solidFill>
                  <a:srgbClr val="FFC000"/>
                </a:solidFill>
                <a:effectLst/>
              </a:rPr>
              <a:t>Отгадайте загадку:</a:t>
            </a:r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ru-RU" b="1" smtClean="0">
                <a:effectLst/>
              </a:rPr>
              <a:t>                                      </a:t>
            </a:r>
            <a:r>
              <a:rPr lang="ru-RU" sz="2400" b="1" smtClean="0">
                <a:effectLst/>
              </a:rPr>
              <a:t>Он имеет по три глаза,</a:t>
            </a:r>
            <a:br>
              <a:rPr lang="ru-RU" sz="2400" b="1" smtClean="0">
                <a:effectLst/>
              </a:rPr>
            </a:br>
            <a:r>
              <a:rPr lang="ru-RU" sz="2400" b="1" smtClean="0">
                <a:effectLst/>
              </a:rPr>
              <a:t>                                   По три с каждой стороны.</a:t>
            </a:r>
            <a:br>
              <a:rPr lang="ru-RU" sz="2400" b="1" smtClean="0">
                <a:effectLst/>
              </a:rPr>
            </a:br>
            <a:r>
              <a:rPr lang="ru-RU" sz="2400" b="1" smtClean="0">
                <a:effectLst/>
              </a:rPr>
              <a:t>                                   И хотя еще ни разу</a:t>
            </a:r>
            <a:br>
              <a:rPr lang="ru-RU" sz="2400" b="1" smtClean="0">
                <a:effectLst/>
              </a:rPr>
            </a:br>
            <a:r>
              <a:rPr lang="ru-RU" sz="2400" b="1" smtClean="0">
                <a:effectLst/>
              </a:rPr>
              <a:t>                                   Не смотрел он всеми сразу –</a:t>
            </a:r>
            <a:br>
              <a:rPr lang="ru-RU" sz="2400" b="1" smtClean="0">
                <a:effectLst/>
              </a:rPr>
            </a:br>
            <a:r>
              <a:rPr lang="ru-RU" sz="2400" b="1" smtClean="0">
                <a:effectLst/>
              </a:rPr>
              <a:t>                                   Все глаза ему нужны.</a:t>
            </a:r>
            <a:br>
              <a:rPr lang="ru-RU" sz="2400" b="1" smtClean="0">
                <a:effectLst/>
              </a:rPr>
            </a:br>
            <a:r>
              <a:rPr lang="ru-RU" sz="2400" b="1" smtClean="0">
                <a:effectLst/>
              </a:rPr>
              <a:t>                                   Он висит тут с давних пор.</a:t>
            </a:r>
            <a:br>
              <a:rPr lang="ru-RU" sz="2400" b="1" smtClean="0">
                <a:effectLst/>
              </a:rPr>
            </a:br>
            <a:r>
              <a:rPr lang="ru-RU" sz="2400" b="1" smtClean="0">
                <a:effectLst/>
              </a:rPr>
              <a:t>                                   И на всех глядит в упор.</a:t>
            </a:r>
            <a:br>
              <a:rPr lang="ru-RU" sz="2400" b="1" smtClean="0">
                <a:effectLst/>
              </a:rPr>
            </a:br>
            <a:r>
              <a:rPr lang="ru-RU" sz="2400" b="1" smtClean="0">
                <a:effectLst/>
              </a:rPr>
              <a:t>                                   Что же это?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052513"/>
            <a:ext cx="3779838" cy="5078412"/>
          </a:xfrm>
        </p:spPr>
        <p:txBody>
          <a:bodyPr/>
          <a:lstStyle/>
          <a:p>
            <a:pPr>
              <a:buFont typeface="Wingdings" pitchFamily="2" charset="2"/>
              <a:buNone/>
              <a:defRPr/>
            </a:pPr>
            <a:r>
              <a:rPr lang="ru-RU" b="1" dirty="0" smtClean="0">
                <a:solidFill>
                  <a:srgbClr val="FF0000"/>
                </a:solidFill>
              </a:rPr>
              <a:t>красный свет - </a:t>
            </a:r>
            <a:r>
              <a:rPr lang="ru-RU" b="1" dirty="0" smtClean="0"/>
              <a:t>дороги дальше нет!</a:t>
            </a:r>
          </a:p>
          <a:p>
            <a:pPr>
              <a:buFont typeface="Wingdings" pitchFamily="2" charset="2"/>
              <a:buNone/>
              <a:defRPr/>
            </a:pPr>
            <a:endParaRPr lang="ru-RU" b="1" dirty="0" smtClean="0"/>
          </a:p>
          <a:p>
            <a:pPr>
              <a:buFont typeface="Wingdings" pitchFamily="2" charset="2"/>
              <a:buNone/>
              <a:defRPr/>
            </a:pPr>
            <a:r>
              <a:rPr lang="ru-RU" b="1" dirty="0" smtClean="0">
                <a:solidFill>
                  <a:srgbClr val="FFC000"/>
                </a:solidFill>
              </a:rPr>
              <a:t>желтый свет </a:t>
            </a:r>
            <a:r>
              <a:rPr lang="ru-RU" b="1" dirty="0" smtClean="0"/>
              <a:t>– будь готов и жди;</a:t>
            </a:r>
          </a:p>
          <a:p>
            <a:pPr>
              <a:buFont typeface="Wingdings" pitchFamily="2" charset="2"/>
              <a:buNone/>
              <a:defRPr/>
            </a:pPr>
            <a:endParaRPr lang="ru-RU" b="1" dirty="0" smtClean="0"/>
          </a:p>
          <a:p>
            <a:pPr>
              <a:buFont typeface="Wingdings" pitchFamily="2" charset="2"/>
              <a:buNone/>
              <a:defRPr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зеленый свет </a:t>
            </a:r>
            <a:r>
              <a:rPr lang="ru-RU" b="1" dirty="0" smtClean="0"/>
              <a:t>- препятствий нет, смело в путь иди.</a:t>
            </a:r>
            <a:br>
              <a:rPr lang="ru-RU" b="1" dirty="0" smtClean="0"/>
            </a:br>
            <a:endParaRPr lang="ru-RU" b="1" dirty="0" smtClean="0"/>
          </a:p>
          <a:p>
            <a:pPr>
              <a:defRPr/>
            </a:pPr>
            <a:endParaRPr lang="ru-RU" b="1" dirty="0"/>
          </a:p>
        </p:txBody>
      </p:sp>
      <p:pic>
        <p:nvPicPr>
          <p:cNvPr id="14340" name="Picture 3" descr="D:\My documents\Desktop\C09-33-коп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7175" y="765175"/>
            <a:ext cx="4573588" cy="564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>
          <a:xfrm flipH="1">
            <a:off x="8686800" y="3357563"/>
            <a:ext cx="277813" cy="2773362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>
                <a:solidFill>
                  <a:srgbClr val="FF0000"/>
                </a:solidFill>
                <a:effectLst/>
              </a:rPr>
              <a:t>Пожарная безопасность</a:t>
            </a:r>
            <a:endParaRPr lang="ru-RU" smtClean="0">
              <a:solidFill>
                <a:srgbClr val="FF0000"/>
              </a:solidFill>
              <a:effectLst/>
            </a:endParaRPr>
          </a:p>
        </p:txBody>
      </p:sp>
      <p:sp>
        <p:nvSpPr>
          <p:cNvPr id="1536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ru-RU" b="1" smtClean="0">
                <a:solidFill>
                  <a:srgbClr val="FF0000"/>
                </a:solidFill>
                <a:effectLst/>
              </a:rPr>
              <a:t>   Пожар </a:t>
            </a:r>
            <a:r>
              <a:rPr lang="ru-RU" b="1" smtClean="0">
                <a:solidFill>
                  <a:srgbClr val="FFC000"/>
                </a:solidFill>
                <a:effectLst/>
              </a:rPr>
              <a:t>– это стихийное распространение огня, вышедшего из-под контроля человека.</a:t>
            </a:r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endParaRPr lang="ru-RU" b="1" smtClean="0">
              <a:solidFill>
                <a:srgbClr val="FFC000"/>
              </a:solidFill>
              <a:effectLst/>
            </a:endParaRPr>
          </a:p>
          <a:p>
            <a:pPr algn="r">
              <a:buFont typeface="Wingdings" pitchFamily="2" charset="2"/>
              <a:buNone/>
            </a:pPr>
            <a:r>
              <a:rPr lang="ru-RU" sz="2800" b="1" smtClean="0">
                <a:solidFill>
                  <a:srgbClr val="FFC000"/>
                </a:solidFill>
                <a:effectLst/>
              </a:rPr>
              <a:t>словарь С.И.Ожегова</a:t>
            </a:r>
          </a:p>
          <a:p>
            <a:pPr algn="r">
              <a:buFont typeface="Wingdings" pitchFamily="2" charset="2"/>
              <a:buNone/>
            </a:pPr>
            <a:endParaRPr lang="ru-RU" b="1" smtClean="0">
              <a:solidFill>
                <a:srgbClr val="FFC000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260350"/>
            <a:ext cx="8229600" cy="647700"/>
          </a:xfrm>
          <a:noFill/>
        </p:spPr>
        <p:txBody>
          <a:bodyPr/>
          <a:lstStyle/>
          <a:p>
            <a:pPr eaLnBrk="1" hangingPunct="1"/>
            <a:r>
              <a:rPr lang="ru-RU" sz="4800" smtClean="0">
                <a:solidFill>
                  <a:srgbClr val="FFC000"/>
                </a:solidFill>
                <a:effectLst/>
              </a:rPr>
              <a:t>Огонь – друг. </a:t>
            </a:r>
          </a:p>
        </p:txBody>
      </p:sp>
      <p:pic>
        <p:nvPicPr>
          <p:cNvPr id="4" name="Picture 7" descr="pozarniki_zal1_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1196975"/>
            <a:ext cx="2447925" cy="208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5" descr="D:\My documents\Desktop\c7852082460a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4663" y="981075"/>
            <a:ext cx="27432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6" descr="D:\My documents\Desktop\a_chilly_winter_day_with_snow_falling_on_the_roof_of_a_house_0515-1005-2304-4125_SMU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8175" y="3429000"/>
            <a:ext cx="2395538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Picture 7" descr="D:\My documents\Desktop\2c0672a8-395e-4769-9834-6b70b3da12c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40425" y="3284538"/>
            <a:ext cx="2519363" cy="260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42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42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4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333375"/>
            <a:ext cx="7772400" cy="1008063"/>
          </a:xfrm>
          <a:noFill/>
        </p:spPr>
        <p:txBody>
          <a:bodyPr/>
          <a:lstStyle/>
          <a:p>
            <a:pPr eaLnBrk="1" hangingPunct="1"/>
            <a:r>
              <a:rPr lang="ru-RU" sz="4800" smtClean="0">
                <a:solidFill>
                  <a:srgbClr val="FFC000"/>
                </a:solidFill>
                <a:effectLst/>
              </a:rPr>
              <a:t>Огонь – символ. </a:t>
            </a:r>
          </a:p>
        </p:txBody>
      </p:sp>
      <p:pic>
        <p:nvPicPr>
          <p:cNvPr id="17411" name="Picture 5" descr="D:\My documents\Desktop\gazdan~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1484313"/>
            <a:ext cx="3529012" cy="432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6" descr="D:\My documents\Desktop\1260203294_1260163992_olympic_flame_000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538" y="2636838"/>
            <a:ext cx="4105275" cy="3951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7" descr="D:\My documents\Desktop\olympic-torch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08850" y="188913"/>
            <a:ext cx="120332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5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0" y="5791200"/>
            <a:ext cx="9144000" cy="11430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marL="0" indent="0" algn="ctr">
              <a:lnSpc>
                <a:spcPct val="90000"/>
              </a:lnSpc>
              <a:buFont typeface="Wingdings" pitchFamily="2" charset="2"/>
              <a:buNone/>
            </a:pPr>
            <a:r>
              <a:rPr lang="ru-RU" sz="2400" smtClean="0">
                <a:effectLst/>
              </a:rPr>
              <a:t>Очень опасна разбушевавшаяся огненная стихия – ПОЖАР. При пожаре сгорают вещи, квартиры, дома, леса, а главное – гибнут люди. Как же возникают пожары? </a:t>
            </a:r>
          </a:p>
        </p:txBody>
      </p:sp>
      <p:pic>
        <p:nvPicPr>
          <p:cNvPr id="18435" name="Picture 3" descr="MPj0407477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052513"/>
            <a:ext cx="4679950" cy="309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20" name="Picture 4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10638" y="-233363"/>
            <a:ext cx="233362" cy="23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7" name="Прямоугольник 4"/>
          <p:cNvSpPr>
            <a:spLocks noChangeArrowheads="1"/>
          </p:cNvSpPr>
          <p:nvPr/>
        </p:nvSpPr>
        <p:spPr bwMode="auto">
          <a:xfrm>
            <a:off x="1042988" y="188913"/>
            <a:ext cx="6049962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800" b="1">
                <a:solidFill>
                  <a:srgbClr val="FFC000"/>
                </a:solidFill>
              </a:rPr>
              <a:t>Огонь – враг</a:t>
            </a:r>
            <a:endParaRPr lang="ru-RU" sz="4800"/>
          </a:p>
        </p:txBody>
      </p:sp>
      <p:pic>
        <p:nvPicPr>
          <p:cNvPr id="18438" name="Picture 6" descr="D:\My documents\Desktop\0003-020-Tili-bom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40200" y="3509963"/>
            <a:ext cx="4824413" cy="3348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278" fill="hold"/>
                                        <p:tgtEl>
                                          <p:spTgt spid="604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0420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4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404813"/>
            <a:ext cx="6119813" cy="792162"/>
          </a:xfrm>
          <a:noFill/>
        </p:spPr>
        <p:txBody>
          <a:bodyPr/>
          <a:lstStyle/>
          <a:p>
            <a:pPr eaLnBrk="1" hangingPunct="1"/>
            <a:r>
              <a:rPr lang="ru-RU" sz="4800" b="1" smtClean="0">
                <a:solidFill>
                  <a:srgbClr val="FFC000"/>
                </a:solidFill>
                <a:effectLst/>
              </a:rPr>
              <a:t>Причины пожара:</a:t>
            </a:r>
          </a:p>
        </p:txBody>
      </p:sp>
      <p:pic>
        <p:nvPicPr>
          <p:cNvPr id="60419" name="Picture 6" descr="Рисунок1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125" y="2781300"/>
            <a:ext cx="1612900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0" name="Rectangle 5"/>
          <p:cNvSpPr>
            <a:spLocks noChangeArrowheads="1"/>
          </p:cNvSpPr>
          <p:nvPr/>
        </p:nvSpPr>
        <p:spPr bwMode="auto">
          <a:xfrm>
            <a:off x="684213" y="1420813"/>
            <a:ext cx="6767512" cy="4189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lnSpc>
                <a:spcPct val="150000"/>
              </a:lnSpc>
              <a:buFontTx/>
              <a:buChar char="•"/>
            </a:pPr>
            <a:r>
              <a:rPr lang="ru-RU" sz="2000" b="1">
                <a:ea typeface="Calibri" pitchFamily="34" charset="0"/>
                <a:cs typeface="Times New Roman" pitchFamily="18" charset="0"/>
              </a:rPr>
              <a:t>неосторожное обращение с огнём;</a:t>
            </a:r>
          </a:p>
          <a:p>
            <a:pPr eaLnBrk="0" hangingPunct="0">
              <a:lnSpc>
                <a:spcPct val="150000"/>
              </a:lnSpc>
              <a:buFontTx/>
              <a:buChar char="•"/>
            </a:pPr>
            <a:r>
              <a:rPr lang="ru-RU" sz="2000" b="1">
                <a:ea typeface="Calibri" pitchFamily="34" charset="0"/>
                <a:cs typeface="Times New Roman" pitchFamily="18" charset="0"/>
              </a:rPr>
              <a:t>нарушение правил эксплуатации электроприборов и электрооборудования;</a:t>
            </a:r>
          </a:p>
          <a:p>
            <a:pPr eaLnBrk="0" hangingPunct="0">
              <a:lnSpc>
                <a:spcPct val="150000"/>
              </a:lnSpc>
              <a:buFontTx/>
              <a:buChar char="•"/>
            </a:pPr>
            <a:r>
              <a:rPr lang="ru-RU" sz="2000" b="1">
                <a:ea typeface="Calibri" pitchFamily="34" charset="0"/>
                <a:cs typeface="Times New Roman" pitchFamily="18" charset="0"/>
              </a:rPr>
              <a:t>замыкание электропроводки;</a:t>
            </a:r>
          </a:p>
          <a:p>
            <a:pPr eaLnBrk="0" hangingPunct="0">
              <a:lnSpc>
                <a:spcPct val="150000"/>
              </a:lnSpc>
              <a:buFontTx/>
              <a:buChar char="•"/>
            </a:pPr>
            <a:r>
              <a:rPr lang="ru-RU" sz="2000" b="1">
                <a:ea typeface="Calibri" pitchFamily="34" charset="0"/>
                <a:cs typeface="Times New Roman" pitchFamily="18" charset="0"/>
              </a:rPr>
              <a:t>оставленные костры;</a:t>
            </a:r>
          </a:p>
          <a:p>
            <a:pPr eaLnBrk="0" hangingPunct="0">
              <a:lnSpc>
                <a:spcPct val="150000"/>
              </a:lnSpc>
              <a:buFontTx/>
              <a:buChar char="•"/>
            </a:pPr>
            <a:r>
              <a:rPr lang="ru-RU" sz="2000" b="1">
                <a:ea typeface="Calibri" pitchFamily="34" charset="0"/>
                <a:cs typeface="Times New Roman" pitchFamily="18" charset="0"/>
              </a:rPr>
              <a:t>утечка газа;</a:t>
            </a:r>
          </a:p>
          <a:p>
            <a:pPr eaLnBrk="0" hangingPunct="0">
              <a:lnSpc>
                <a:spcPct val="150000"/>
              </a:lnSpc>
              <a:buFontTx/>
              <a:buChar char="•"/>
            </a:pPr>
            <a:r>
              <a:rPr lang="ru-RU" sz="2000" b="1">
                <a:ea typeface="Calibri" pitchFamily="34" charset="0"/>
                <a:cs typeface="Times New Roman" pitchFamily="18" charset="0"/>
              </a:rPr>
              <a:t>оставленная свечка;</a:t>
            </a:r>
          </a:p>
          <a:p>
            <a:pPr eaLnBrk="0" hangingPunct="0">
              <a:lnSpc>
                <a:spcPct val="150000"/>
              </a:lnSpc>
              <a:buFontTx/>
              <a:buChar char="•"/>
            </a:pPr>
            <a:r>
              <a:rPr lang="ru-RU" sz="2000" b="1">
                <a:ea typeface="Calibri" pitchFamily="34" charset="0"/>
                <a:cs typeface="Times New Roman" pitchFamily="18" charset="0"/>
              </a:rPr>
              <a:t>невнимательность в обращении с пиротехническими средствами.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604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604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7813"/>
            <a:ext cx="8229600" cy="922337"/>
          </a:xfrm>
          <a:noFill/>
        </p:spPr>
        <p:txBody>
          <a:bodyPr/>
          <a:lstStyle/>
          <a:p>
            <a:pPr eaLnBrk="1" hangingPunct="1"/>
            <a:r>
              <a:rPr lang="ru-RU" sz="3200" b="1" smtClean="0">
                <a:solidFill>
                  <a:srgbClr val="FFC000"/>
                </a:solidFill>
                <a:effectLst/>
              </a:rPr>
              <a:t>Будь осторожен с открытым огнём!</a:t>
            </a:r>
          </a:p>
        </p:txBody>
      </p:sp>
      <p:sp>
        <p:nvSpPr>
          <p:cNvPr id="62467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268413"/>
            <a:ext cx="4679950" cy="5329237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b="1" dirty="0">
                <a:effectLst/>
              </a:rPr>
              <a:t>С открытым огнём обращаться опасно!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b="1" dirty="0">
                <a:effectLst/>
              </a:rPr>
              <a:t>Не жги ты ни свечки, ни спички напрасно,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b="1" dirty="0">
                <a:effectLst/>
              </a:rPr>
              <a:t>А если зажёг – никуда не роняй: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b="1" dirty="0">
                <a:effectLst/>
              </a:rPr>
              <a:t>Прожорливо пламя горячее, знай!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b="1" dirty="0">
                <a:effectLst/>
              </a:rPr>
              <a:t>Но если случилось свечу уронить,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b="1" dirty="0">
                <a:effectLst/>
              </a:rPr>
              <a:t>Бросайся огонь без заминки тушить: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b="1" dirty="0">
                <a:effectLst/>
              </a:rPr>
              <a:t>Материей плотной, тяжёлой накрой,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b="1" dirty="0">
                <a:effectLst/>
              </a:rPr>
              <a:t>А после залей поскорее водой</a:t>
            </a:r>
            <a:r>
              <a:rPr lang="ru-RU" sz="2400" dirty="0">
                <a:solidFill>
                  <a:srgbClr val="FFFF00"/>
                </a:solidFill>
              </a:rPr>
              <a:t>!</a:t>
            </a:r>
          </a:p>
        </p:txBody>
      </p:sp>
      <p:pic>
        <p:nvPicPr>
          <p:cNvPr id="62468" name="Picture 6" descr="Рисунок3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22888" y="1700213"/>
            <a:ext cx="3821112" cy="4213225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24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2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6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6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700" decel="100000" fill="hold"/>
                                        <p:tgtEl>
                                          <p:spTgt spid="6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" accel="100000" fill="hold">
                                          <p:stCondLst>
                                            <p:cond delay="270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62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62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700" decel="100000" fill="hold"/>
                                        <p:tgtEl>
                                          <p:spTgt spid="62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" accel="100000" fill="hold">
                                          <p:stCondLst>
                                            <p:cond delay="270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0"/>
                            </p:stCondLst>
                            <p:childTnLst>
                              <p:par>
                                <p:cTn id="24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3000"/>
                                        <p:tgtEl>
                                          <p:spTgt spid="62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3000" fill="hold"/>
                                        <p:tgtEl>
                                          <p:spTgt spid="62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700" decel="100000" fill="hold"/>
                                        <p:tgtEl>
                                          <p:spTgt spid="62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" accel="100000" fill="hold">
                                          <p:stCondLst>
                                            <p:cond delay="270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0"/>
                            </p:stCondLst>
                            <p:childTnLst>
                              <p:par>
                                <p:cTn id="31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3000"/>
                                        <p:tgtEl>
                                          <p:spTgt spid="624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3000" fill="hold"/>
                                        <p:tgtEl>
                                          <p:spTgt spid="624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700" decel="100000" fill="hold"/>
                                        <p:tgtEl>
                                          <p:spTgt spid="624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" accel="100000" fill="hold">
                                          <p:stCondLst>
                                            <p:cond delay="270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3000"/>
                            </p:stCondLst>
                            <p:childTnLst>
                              <p:par>
                                <p:cTn id="38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3000"/>
                                        <p:tgtEl>
                                          <p:spTgt spid="624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3000" fill="hold"/>
                                        <p:tgtEl>
                                          <p:spTgt spid="624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700" decel="100000" fill="hold"/>
                                        <p:tgtEl>
                                          <p:spTgt spid="624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00" accel="100000" fill="hold">
                                          <p:stCondLst>
                                            <p:cond delay="270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6000"/>
                            </p:stCondLst>
                            <p:childTnLst>
                              <p:par>
                                <p:cTn id="4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3000"/>
                                        <p:tgtEl>
                                          <p:spTgt spid="624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3000" fill="hold"/>
                                        <p:tgtEl>
                                          <p:spTgt spid="624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700" decel="100000" fill="hold"/>
                                        <p:tgtEl>
                                          <p:spTgt spid="624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00" accel="100000" fill="hold">
                                          <p:stCondLst>
                                            <p:cond delay="270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9000"/>
                            </p:stCondLst>
                            <p:childTnLst>
                              <p:par>
                                <p:cTn id="52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3000"/>
                                        <p:tgtEl>
                                          <p:spTgt spid="624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3000" fill="hold"/>
                                        <p:tgtEl>
                                          <p:spTgt spid="624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700" decel="100000" fill="hold"/>
                                        <p:tgtEl>
                                          <p:spTgt spid="624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00" accel="100000" fill="hold">
                                          <p:stCondLst>
                                            <p:cond delay="270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2000"/>
                            </p:stCondLst>
                            <p:childTnLst>
                              <p:par>
                                <p:cTn id="59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3000"/>
                                        <p:tgtEl>
                                          <p:spTgt spid="624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3000" fill="hold"/>
                                        <p:tgtEl>
                                          <p:spTgt spid="624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700" decel="100000" fill="hold"/>
                                        <p:tgtEl>
                                          <p:spTgt spid="624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00" accel="100000" fill="hold">
                                          <p:stCondLst>
                                            <p:cond delay="270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5000"/>
                            </p:stCondLst>
                            <p:childTnLst>
                              <p:par>
                                <p:cTn id="66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68" dur="1000"/>
                                        <p:tgtEl>
                                          <p:spTgt spid="62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6" grpId="0"/>
      <p:bldP spid="62467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1862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b="1">
                <a:solidFill>
                  <a:srgbClr val="FF0000"/>
                </a:solidFill>
              </a:rPr>
              <a:t>Инструктаж по пожарной безопасности</a:t>
            </a:r>
          </a:p>
          <a:p>
            <a:pPr algn="ctr">
              <a:spcBef>
                <a:spcPct val="50000"/>
              </a:spcBef>
            </a:pPr>
            <a:r>
              <a:rPr lang="ru-RU" sz="2800" i="1">
                <a:solidFill>
                  <a:srgbClr val="FF0000"/>
                </a:solidFill>
              </a:rPr>
              <a:t> </a:t>
            </a:r>
          </a:p>
          <a:p>
            <a:pPr algn="ctr">
              <a:spcBef>
                <a:spcPct val="50000"/>
              </a:spcBef>
            </a:pPr>
            <a:r>
              <a:rPr lang="ru-RU" sz="2800" i="1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21507" name="Rectangle 5"/>
          <p:cNvSpPr>
            <a:spLocks noChangeArrowheads="1"/>
          </p:cNvSpPr>
          <p:nvPr/>
        </p:nvSpPr>
        <p:spPr bwMode="auto">
          <a:xfrm>
            <a:off x="0" y="611188"/>
            <a:ext cx="9144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ru-RU" sz="2000" b="1">
                <a:solidFill>
                  <a:srgbClr val="FF0000"/>
                </a:solidFill>
                <a:cs typeface="Times New Roman" pitchFamily="18" charset="0"/>
              </a:rPr>
              <a:t>ПРАВИЛА БЕЗОПАСНОГО ПОВЕДЕНИЯ ПРИ ПОЖАРАХ.</a:t>
            </a:r>
            <a:endParaRPr lang="ru-RU" sz="2000">
              <a:solidFill>
                <a:srgbClr val="FF0000"/>
              </a:solidFill>
            </a:endParaRPr>
          </a:p>
        </p:txBody>
      </p:sp>
      <p:sp>
        <p:nvSpPr>
          <p:cNvPr id="21508" name="Rectangle 6"/>
          <p:cNvSpPr>
            <a:spLocks noChangeArrowheads="1"/>
          </p:cNvSpPr>
          <p:nvPr/>
        </p:nvSpPr>
        <p:spPr bwMode="auto">
          <a:xfrm>
            <a:off x="323850" y="1905000"/>
            <a:ext cx="8820150" cy="440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buFont typeface="Wingdings" pitchFamily="2" charset="2"/>
              <a:buChar char="ü"/>
            </a:pPr>
            <a:r>
              <a:rPr lang="ru-RU" sz="2000" b="1">
                <a:ea typeface="Calibri" pitchFamily="34" charset="0"/>
                <a:cs typeface="Times New Roman" pitchFamily="18" charset="0"/>
              </a:rPr>
              <a:t>Сохраняйте спокойствие; </a:t>
            </a:r>
          </a:p>
          <a:p>
            <a:pPr eaLnBrk="0" hangingPunct="0">
              <a:buFont typeface="Wingdings" pitchFamily="2" charset="2"/>
              <a:buChar char="ü"/>
            </a:pPr>
            <a:endParaRPr lang="ru-RU" sz="2000" b="1">
              <a:ea typeface="Calibri" pitchFamily="34" charset="0"/>
              <a:cs typeface="Times New Roman" pitchFamily="18" charset="0"/>
            </a:endParaRPr>
          </a:p>
          <a:p>
            <a:pPr eaLnBrk="0" hangingPunct="0">
              <a:buFont typeface="Wingdings" pitchFamily="2" charset="2"/>
              <a:buChar char="ü"/>
            </a:pPr>
            <a:r>
              <a:rPr lang="ru-RU" sz="2000" b="1">
                <a:ea typeface="Calibri" pitchFamily="34" charset="0"/>
                <a:cs typeface="Times New Roman" pitchFamily="18" charset="0"/>
              </a:rPr>
              <a:t>Немедленно покинуть здание,</a:t>
            </a:r>
          </a:p>
          <a:p>
            <a:pPr eaLnBrk="0" hangingPunct="0"/>
            <a:r>
              <a:rPr lang="ru-RU" sz="2000" b="1">
                <a:ea typeface="Calibri" pitchFamily="34" charset="0"/>
                <a:cs typeface="Times New Roman" pitchFamily="18" charset="0"/>
              </a:rPr>
              <a:t>используя для этого основные и запасные выходы;</a:t>
            </a:r>
          </a:p>
          <a:p>
            <a:pPr eaLnBrk="0" hangingPunct="0">
              <a:buFont typeface="Wingdings" pitchFamily="2" charset="2"/>
              <a:buChar char="ü"/>
            </a:pPr>
            <a:endParaRPr lang="ru-RU" sz="2000" b="1">
              <a:ea typeface="Calibri" pitchFamily="34" charset="0"/>
              <a:cs typeface="Times New Roman" pitchFamily="18" charset="0"/>
            </a:endParaRPr>
          </a:p>
          <a:p>
            <a:pPr eaLnBrk="0" hangingPunct="0">
              <a:buFont typeface="Wingdings" pitchFamily="2" charset="2"/>
              <a:buChar char="ü"/>
            </a:pPr>
            <a:r>
              <a:rPr lang="ru-RU" sz="2000" b="1">
                <a:ea typeface="Calibri" pitchFamily="34" charset="0"/>
                <a:cs typeface="Times New Roman" pitchFamily="18" charset="0"/>
              </a:rPr>
              <a:t>Оповестить окружающих об опасности;</a:t>
            </a:r>
          </a:p>
          <a:p>
            <a:pPr eaLnBrk="0" hangingPunct="0">
              <a:buFont typeface="Wingdings" pitchFamily="2" charset="2"/>
              <a:buChar char="ü"/>
            </a:pPr>
            <a:endParaRPr lang="ru-RU" sz="2000" b="1">
              <a:ea typeface="Calibri" pitchFamily="34" charset="0"/>
              <a:cs typeface="Times New Roman" pitchFamily="18" charset="0"/>
            </a:endParaRPr>
          </a:p>
          <a:p>
            <a:pPr eaLnBrk="0" hangingPunct="0">
              <a:buFont typeface="Wingdings" pitchFamily="2" charset="2"/>
              <a:buChar char="ü"/>
            </a:pPr>
            <a:r>
              <a:rPr lang="ru-RU" sz="2000" b="1">
                <a:ea typeface="Calibri" pitchFamily="34" charset="0"/>
                <a:cs typeface="Times New Roman" pitchFamily="18" charset="0"/>
              </a:rPr>
              <a:t>Сообщить о пожаре в пожарную часть 01;</a:t>
            </a:r>
          </a:p>
          <a:p>
            <a:pPr eaLnBrk="0" hangingPunct="0">
              <a:buFont typeface="Wingdings" pitchFamily="2" charset="2"/>
              <a:buChar char="ü"/>
            </a:pPr>
            <a:endParaRPr lang="ru-RU" sz="2000" b="1">
              <a:ea typeface="Calibri" pitchFamily="34" charset="0"/>
              <a:cs typeface="Times New Roman" pitchFamily="18" charset="0"/>
            </a:endParaRPr>
          </a:p>
          <a:p>
            <a:pPr eaLnBrk="0" hangingPunct="0">
              <a:buFont typeface="Wingdings" pitchFamily="2" charset="2"/>
              <a:buChar char="ü"/>
            </a:pPr>
            <a:r>
              <a:rPr lang="ru-RU" sz="2000" b="1">
                <a:ea typeface="Calibri" pitchFamily="34" charset="0"/>
                <a:cs typeface="Times New Roman" pitchFamily="18" charset="0"/>
              </a:rPr>
              <a:t>Если очаг пожара небольшой, до прибытия пожарной команды попытайтесь потушить его имеющимися подручными средствами;</a:t>
            </a:r>
          </a:p>
          <a:p>
            <a:pPr eaLnBrk="0" hangingPunct="0">
              <a:buFont typeface="Wingdings" pitchFamily="2" charset="2"/>
              <a:buChar char="ü"/>
            </a:pPr>
            <a:endParaRPr lang="ru-RU" sz="2000" b="1">
              <a:ea typeface="Calibri" pitchFamily="34" charset="0"/>
              <a:cs typeface="Times New Roman" pitchFamily="18" charset="0"/>
            </a:endParaRPr>
          </a:p>
          <a:p>
            <a:pPr eaLnBrk="0" hangingPunct="0">
              <a:buFont typeface="Wingdings" pitchFamily="2" charset="2"/>
              <a:buChar char="ü"/>
            </a:pPr>
            <a:r>
              <a:rPr lang="ru-RU" sz="2000" b="1">
                <a:ea typeface="Calibri" pitchFamily="34" charset="0"/>
                <a:cs typeface="Times New Roman" pitchFamily="18" charset="0"/>
              </a:rPr>
              <a:t>Проходя через горящие помещения, накройтесь с головой мокрой материей;</a:t>
            </a:r>
          </a:p>
        </p:txBody>
      </p:sp>
      <p:pic>
        <p:nvPicPr>
          <p:cNvPr id="21509" name="Picture 5" descr="1221758793095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5463" y="1052513"/>
            <a:ext cx="2070100" cy="187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77813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099" name="Содержимое 2"/>
          <p:cNvSpPr>
            <a:spLocks noGrp="1"/>
          </p:cNvSpPr>
          <p:nvPr>
            <p:ph idx="4294967295"/>
          </p:nvPr>
        </p:nvSpPr>
        <p:spPr>
          <a:xfrm>
            <a:off x="0" y="476250"/>
            <a:ext cx="8229600" cy="5654675"/>
          </a:xfrm>
          <a:noFill/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b="1" smtClean="0">
                <a:solidFill>
                  <a:srgbClr val="FFC000"/>
                </a:solidFill>
                <a:effectLst/>
              </a:rPr>
              <a:t>Цель</a:t>
            </a:r>
            <a:r>
              <a:rPr lang="ru-RU" smtClean="0">
                <a:solidFill>
                  <a:srgbClr val="FFC000"/>
                </a:solidFill>
                <a:effectLst/>
              </a:rPr>
              <a:t>:  Изучить  правила  безопасности поведения в быту и на улице.</a:t>
            </a:r>
            <a:endParaRPr lang="ru-RU" sz="2800" smtClean="0">
              <a:solidFill>
                <a:srgbClr val="FFC000"/>
              </a:solidFill>
              <a:effectLst/>
            </a:endParaRPr>
          </a:p>
          <a:p>
            <a:pPr>
              <a:buFont typeface="Wingdings" pitchFamily="2" charset="2"/>
              <a:buNone/>
            </a:pPr>
            <a:endParaRPr lang="ru-RU" b="1" smtClean="0">
              <a:solidFill>
                <a:srgbClr val="FFC000"/>
              </a:solidFill>
              <a:effectLst/>
            </a:endParaRPr>
          </a:p>
          <a:p>
            <a:pPr>
              <a:buFont typeface="Wingdings" pitchFamily="2" charset="2"/>
              <a:buNone/>
            </a:pPr>
            <a:r>
              <a:rPr lang="ru-RU" b="1" smtClean="0">
                <a:solidFill>
                  <a:srgbClr val="FFC000"/>
                </a:solidFill>
                <a:effectLst/>
              </a:rPr>
              <a:t>Задачи: </a:t>
            </a:r>
          </a:p>
          <a:p>
            <a:pPr>
              <a:buFont typeface="Wingdings" pitchFamily="2" charset="2"/>
              <a:buNone/>
            </a:pPr>
            <a:r>
              <a:rPr lang="ru-RU" smtClean="0">
                <a:solidFill>
                  <a:srgbClr val="FFC000"/>
                </a:solidFill>
                <a:effectLst/>
              </a:rPr>
              <a:t>1. Ознакомление с видами опасности.</a:t>
            </a:r>
            <a:endParaRPr lang="ru-RU" sz="2800" smtClean="0">
              <a:solidFill>
                <a:srgbClr val="FFC000"/>
              </a:solidFill>
              <a:effectLst/>
            </a:endParaRPr>
          </a:p>
          <a:p>
            <a:pPr>
              <a:buFont typeface="Wingdings" pitchFamily="2" charset="2"/>
              <a:buNone/>
            </a:pPr>
            <a:r>
              <a:rPr lang="ru-RU" smtClean="0">
                <a:solidFill>
                  <a:srgbClr val="FFC000"/>
                </a:solidFill>
                <a:effectLst/>
              </a:rPr>
              <a:t>2. Выявление опасных мест на пути из дома в школу.</a:t>
            </a:r>
            <a:endParaRPr lang="ru-RU" sz="2800" smtClean="0">
              <a:solidFill>
                <a:srgbClr val="FFC000"/>
              </a:solidFill>
              <a:effectLst/>
            </a:endParaRPr>
          </a:p>
          <a:p>
            <a:pPr>
              <a:buFont typeface="Wingdings" pitchFamily="2" charset="2"/>
              <a:buNone/>
            </a:pPr>
            <a:r>
              <a:rPr lang="ru-RU" smtClean="0">
                <a:solidFill>
                  <a:srgbClr val="FFC000"/>
                </a:solidFill>
                <a:effectLst/>
              </a:rPr>
              <a:t>3. Научить видеть источник опасности, предугадывать ее, устранять причины.</a:t>
            </a:r>
            <a:endParaRPr lang="ru-RU" sz="2800" smtClean="0">
              <a:solidFill>
                <a:srgbClr val="FFC000"/>
              </a:solidFill>
              <a:effectLst/>
            </a:endParaRPr>
          </a:p>
          <a:p>
            <a:pPr>
              <a:buFont typeface="Wingdings" pitchFamily="2" charset="2"/>
              <a:buNone/>
            </a:pPr>
            <a:endParaRPr lang="ru-RU" sz="2800" smtClean="0">
              <a:solidFill>
                <a:srgbClr val="FFC000"/>
              </a:solidFill>
              <a:effectLst/>
            </a:endParaRPr>
          </a:p>
          <a:p>
            <a:pPr lvl="1" eaLnBrk="1" hangingPunct="1">
              <a:buFontTx/>
              <a:buNone/>
            </a:pPr>
            <a:endParaRPr lang="ru-RU" smtClean="0">
              <a:solidFill>
                <a:srgbClr val="FFC000"/>
              </a:solidFill>
              <a:effectLst/>
            </a:endParaRPr>
          </a:p>
          <a:p>
            <a:pPr eaLnBrk="1" hangingPunct="1">
              <a:buFont typeface="Wingdings" pitchFamily="2" charset="2"/>
              <a:buBlip>
                <a:blip r:embed="rId2"/>
              </a:buBlip>
            </a:pPr>
            <a:endParaRPr lang="ru-RU" smtClean="0">
              <a:solidFill>
                <a:srgbClr val="FFC000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0"/>
            <a:ext cx="8893175" cy="1420813"/>
          </a:xfrm>
        </p:spPr>
        <p:txBody>
          <a:bodyPr/>
          <a:lstStyle/>
          <a:p>
            <a:pPr>
              <a:defRPr/>
            </a:pPr>
            <a:r>
              <a:rPr lang="ru-RU" sz="2400" b="1" dirty="0" smtClean="0">
                <a:solidFill>
                  <a:srgbClr val="FF0000"/>
                </a:solidFill>
                <a:cs typeface="Times New Roman" pitchFamily="18" charset="0"/>
              </a:rPr>
              <a:t>ПРАВИЛА БЕЗОПАСНОГО ПОВЕДЕНИЯ ПРИ ПОЖАРАХ.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/>
          </a:p>
        </p:txBody>
      </p:sp>
      <p:sp>
        <p:nvSpPr>
          <p:cNvPr id="22531" name="Содержимое 2"/>
          <p:cNvSpPr>
            <a:spLocks noGrp="1"/>
          </p:cNvSpPr>
          <p:nvPr>
            <p:ph sz="half" idx="1"/>
          </p:nvPr>
        </p:nvSpPr>
        <p:spPr>
          <a:xfrm>
            <a:off x="0" y="836613"/>
            <a:ext cx="6804025" cy="5294312"/>
          </a:xfrm>
        </p:spPr>
        <p:txBody>
          <a:bodyPr/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000" b="1" smtClean="0">
                <a:effectLst/>
              </a:rPr>
              <a:t>через задымлённые помещения двигайтесь ползком  или пригнувшись – меньше вероятность задохнуться в дыму;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000" b="1" smtClean="0">
                <a:effectLst/>
              </a:rPr>
              <a:t>Если на вас загорелась одежда, не пытайтесь бежать, а постарайтесь сбить пламя, перекатываясь на полу, или, если есть возможность, затушить водой;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000" b="1" smtClean="0">
                <a:effectLst/>
              </a:rPr>
              <a:t>Для защиты от продуктов горения дышите через влажный платок, ткань;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000" b="1" smtClean="0">
                <a:effectLst/>
              </a:rPr>
              <a:t>При выходе из здания по задымлённой лестнице продвигайтесь вдоль стены.</a:t>
            </a:r>
          </a:p>
        </p:txBody>
      </p:sp>
      <p:pic>
        <p:nvPicPr>
          <p:cNvPr id="22532" name="Picture 5" descr="12217587930956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875463" y="2492375"/>
            <a:ext cx="1905000" cy="16764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88" y="277813"/>
            <a:ext cx="8964612" cy="1143000"/>
          </a:xfrm>
        </p:spPr>
        <p:txBody>
          <a:bodyPr/>
          <a:lstStyle/>
          <a:p>
            <a:pPr>
              <a:defRPr/>
            </a:pPr>
            <a:r>
              <a:rPr lang="ru-RU" sz="2400" b="1" dirty="0" smtClean="0">
                <a:solidFill>
                  <a:srgbClr val="FF0000"/>
                </a:solidFill>
                <a:cs typeface="Times New Roman" pitchFamily="18" charset="0"/>
              </a:rPr>
              <a:t>ПРАВИЛА БЕЗОПАСНОГО ПОВЕДЕНИЯ ПРИ ПОЖАРАХ</a:t>
            </a:r>
            <a:r>
              <a:rPr lang="ru-RU" b="1" dirty="0" smtClean="0">
                <a:solidFill>
                  <a:srgbClr val="FF0000"/>
                </a:solidFill>
                <a:cs typeface="Times New Roman" pitchFamily="18" charset="0"/>
              </a:rPr>
              <a:t>.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96975"/>
            <a:ext cx="5795963" cy="4933950"/>
          </a:xfrm>
        </p:spPr>
        <p:txBody>
          <a:bodyPr/>
          <a:lstStyle/>
          <a:p>
            <a:pPr>
              <a:buFont typeface="Wingdings" pitchFamily="2" charset="2"/>
              <a:buChar char="ü"/>
              <a:defRPr/>
            </a:pPr>
            <a:r>
              <a:rPr lang="ru-RU" sz="2400" b="1" dirty="0" smtClean="0">
                <a:effectLst/>
              </a:rPr>
              <a:t>Если выйти из помещения невозможно, заткните все зазоры под дверьми мокрыми тряпками; наполните водой ванну и другие большие емкости облейте пол и двери водой</a:t>
            </a:r>
          </a:p>
          <a:p>
            <a:pPr>
              <a:buFont typeface="Wingdings" pitchFamily="2" charset="2"/>
              <a:buChar char="ü"/>
              <a:defRPr/>
            </a:pPr>
            <a:endParaRPr lang="ru-RU" sz="2400" b="1" dirty="0" smtClean="0">
              <a:effectLst/>
            </a:endParaRPr>
          </a:p>
          <a:p>
            <a:pPr>
              <a:buFont typeface="Wingdings" pitchFamily="2" charset="2"/>
              <a:buChar char="ü"/>
              <a:defRPr/>
            </a:pPr>
            <a:r>
              <a:rPr lang="ru-RU" sz="2400" b="1" dirty="0" smtClean="0"/>
              <a:t>Отключи газ, электроэнергию, закрой окна и двери</a:t>
            </a:r>
            <a:endParaRPr lang="ru-RU" sz="2400" dirty="0">
              <a:effectLst/>
            </a:endParaRPr>
          </a:p>
        </p:txBody>
      </p:sp>
      <p:pic>
        <p:nvPicPr>
          <p:cNvPr id="23556" name="Picture 4" descr="4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4797425"/>
            <a:ext cx="1800225" cy="165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Picture 5" descr="76417_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1500" y="4149725"/>
            <a:ext cx="2484438" cy="237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8" name="Picture 2" descr="C:\Users\Asus\Desktop\11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00788" y="908050"/>
            <a:ext cx="2519362" cy="2665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2"/>
          <p:cNvSpPr txBox="1">
            <a:spLocks noChangeArrowheads="1"/>
          </p:cNvSpPr>
          <p:nvPr/>
        </p:nvSpPr>
        <p:spPr bwMode="auto">
          <a:xfrm>
            <a:off x="395288" y="260350"/>
            <a:ext cx="100806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b="1"/>
              <a:t> </a:t>
            </a:r>
          </a:p>
        </p:txBody>
      </p:sp>
      <p:sp>
        <p:nvSpPr>
          <p:cNvPr id="24579" name="Прямоугольник 4"/>
          <p:cNvSpPr>
            <a:spLocks noChangeArrowheads="1"/>
          </p:cNvSpPr>
          <p:nvPr/>
        </p:nvSpPr>
        <p:spPr bwMode="auto">
          <a:xfrm>
            <a:off x="539750" y="333375"/>
            <a:ext cx="80645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/>
              <a:t> </a:t>
            </a:r>
            <a:r>
              <a:rPr lang="ru-RU" sz="2800" b="1">
                <a:solidFill>
                  <a:srgbClr val="FF0000"/>
                </a:solidFill>
              </a:rPr>
              <a:t>Правила Обращения с бытовым газом</a:t>
            </a:r>
            <a:endParaRPr lang="ru-RU" sz="2800">
              <a:solidFill>
                <a:srgbClr val="FF0000"/>
              </a:solidFill>
            </a:endParaRPr>
          </a:p>
        </p:txBody>
      </p:sp>
      <p:sp>
        <p:nvSpPr>
          <p:cNvPr id="24580" name="Прямоугольник 5"/>
          <p:cNvSpPr>
            <a:spLocks noChangeArrowheads="1"/>
          </p:cNvSpPr>
          <p:nvPr/>
        </p:nvSpPr>
        <p:spPr bwMode="auto">
          <a:xfrm>
            <a:off x="179388" y="1484313"/>
            <a:ext cx="4679950" cy="440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/>
              <a:t>Если в вашем доме есть газовая плита, помните </a:t>
            </a:r>
            <a:r>
              <a:rPr lang="ru-RU" sz="2800" b="1">
                <a:solidFill>
                  <a:srgbClr val="FF0000"/>
                </a:solidFill>
              </a:rPr>
              <a:t>бытовой газ взрывоопасен</a:t>
            </a:r>
            <a:r>
              <a:rPr lang="ru-RU" sz="2800"/>
              <a:t>: смешиваясь с воздухом может взорваться от зажженной спички, от икры при включении электроприборов, от любого огня. </a:t>
            </a:r>
          </a:p>
        </p:txBody>
      </p:sp>
      <p:pic>
        <p:nvPicPr>
          <p:cNvPr id="7" name="Picture 6" descr="Рисунок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3800" y="1557338"/>
            <a:ext cx="3829050" cy="439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7813"/>
            <a:ext cx="8893175" cy="850900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rgbClr val="FF0000"/>
                </a:solidFill>
              </a:rPr>
              <a:t>Правила обращения с бытовым газом</a:t>
            </a:r>
            <a:endParaRPr lang="ru-RU" sz="2800" b="1" dirty="0">
              <a:solidFill>
                <a:srgbClr val="A50021"/>
              </a:solidFill>
            </a:endParaRPr>
          </a:p>
        </p:txBody>
      </p:sp>
      <p:sp>
        <p:nvSpPr>
          <p:cNvPr id="61443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484313"/>
            <a:ext cx="6300788" cy="5113337"/>
          </a:xfrm>
        </p:spPr>
        <p:txBody>
          <a:bodyPr/>
          <a:lstStyle/>
          <a:p>
            <a:pPr marL="457200" indent="-457200"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ru-RU" sz="2000" dirty="0" smtClean="0">
                <a:solidFill>
                  <a:srgbClr val="FF0000"/>
                </a:solidFill>
              </a:rPr>
              <a:t>       </a:t>
            </a:r>
            <a:r>
              <a:rPr lang="ru-RU" sz="2400" b="1" dirty="0" smtClean="0">
                <a:solidFill>
                  <a:srgbClr val="FF0000"/>
                </a:solidFill>
              </a:rPr>
              <a:t>Если вы почувствовали запах газа – </a:t>
            </a:r>
            <a:r>
              <a:rPr lang="ru-RU" sz="2000" dirty="0" smtClean="0"/>
              <a:t>сладковатый запах ,кислой капусты или другой любой запах  – </a:t>
            </a:r>
            <a:r>
              <a:rPr lang="ru-RU" sz="2000" dirty="0" smtClean="0">
                <a:solidFill>
                  <a:srgbClr val="FF0000"/>
                </a:solidFill>
              </a:rPr>
              <a:t>сделайте следующее:</a:t>
            </a:r>
          </a:p>
          <a:p>
            <a:pPr marL="457200" indent="-457200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ru-RU" sz="2000" dirty="0" smtClean="0"/>
              <a:t>не включайте свет или электроприборы, не зажигайте спичек;</a:t>
            </a:r>
          </a:p>
          <a:p>
            <a:pPr marL="457200" indent="-457200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ru-RU" sz="2000" dirty="0" smtClean="0"/>
              <a:t>немедленно откройте все окна на кухне;</a:t>
            </a:r>
          </a:p>
          <a:p>
            <a:pPr marL="457200" indent="-457200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ru-RU" sz="2000" dirty="0" smtClean="0"/>
              <a:t>закройте все краны плиты;</a:t>
            </a:r>
          </a:p>
          <a:p>
            <a:pPr marL="457200" indent="-457200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ru-RU" sz="2000" dirty="0" smtClean="0"/>
              <a:t>позовите кого-нибудь из взрослых:</a:t>
            </a:r>
          </a:p>
          <a:p>
            <a:pPr marL="457200" indent="-457200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ru-RU" sz="2000" dirty="0" smtClean="0"/>
              <a:t>не пользуйте плитой, пока специалисты не устранять неисправность.</a:t>
            </a:r>
            <a:endParaRPr lang="ru-RU" sz="2000" dirty="0"/>
          </a:p>
        </p:txBody>
      </p:sp>
      <p:pic>
        <p:nvPicPr>
          <p:cNvPr id="25604" name="Picture 4" descr="2647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7763" y="2708275"/>
            <a:ext cx="2447925" cy="237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14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14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1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1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1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1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1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1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1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1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1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1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1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1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14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14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14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2" grpId="0"/>
      <p:bldP spid="6144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88" y="277813"/>
            <a:ext cx="8964612" cy="919162"/>
          </a:xfrm>
        </p:spPr>
        <p:txBody>
          <a:bodyPr/>
          <a:lstStyle/>
          <a:p>
            <a:pPr>
              <a:defRPr/>
            </a:pPr>
            <a:r>
              <a:rPr lang="ru-RU" sz="3200" b="1" i="1" dirty="0" smtClean="0">
                <a:solidFill>
                  <a:srgbClr val="FF0000"/>
                </a:solidFill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</a:rPr>
              <a:t/>
            </a:r>
            <a:br>
              <a:rPr lang="ru-RU" sz="3200" b="1" dirty="0" smtClean="0">
                <a:solidFill>
                  <a:srgbClr val="FF0000"/>
                </a:solidFill>
              </a:rPr>
            </a:br>
            <a:r>
              <a:rPr lang="ru-RU" sz="3200" b="1" dirty="0" smtClean="0">
                <a:solidFill>
                  <a:srgbClr val="FF0000"/>
                </a:solidFill>
                <a:effectLst/>
              </a:rPr>
              <a:t>Правила обращения с электроприборами</a:t>
            </a:r>
            <a:endParaRPr lang="ru-RU" sz="3200" dirty="0">
              <a:solidFill>
                <a:srgbClr val="FF0000"/>
              </a:solidFill>
              <a:effectLst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68413"/>
            <a:ext cx="5410200" cy="4862512"/>
          </a:xfrm>
        </p:spPr>
        <p:txBody>
          <a:bodyPr/>
          <a:lstStyle/>
          <a:p>
            <a:pPr>
              <a:buFont typeface="Wingdings" pitchFamily="2" charset="2"/>
              <a:buChar char="ü"/>
              <a:defRPr/>
            </a:pPr>
            <a:r>
              <a:rPr lang="ru-RU" sz="2000" b="1" dirty="0" smtClean="0">
                <a:effectLst/>
              </a:rPr>
              <a:t>включайте и выключайте прибор при помощи специального выключателя;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ru-RU" sz="2000" b="1" dirty="0" smtClean="0">
                <a:effectLst/>
              </a:rPr>
              <a:t>старайтесь реже выдергивать вилку из розетки;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ru-RU" sz="2000" b="1" dirty="0" smtClean="0">
                <a:effectLst/>
              </a:rPr>
              <a:t>если при включении электроприбора появляются искры или запах горящей резины, пластика – немедленно выключите его, выдернув вилку из розетки рукой, обмотанной сухой тряпкой;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ru-RU" sz="2000" b="1" dirty="0" smtClean="0">
                <a:effectLst/>
              </a:rPr>
              <a:t>не пытайтесь сами починить сломавшийся прибор и не включайте его снова;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ru-RU" sz="2000" b="1" dirty="0" smtClean="0">
                <a:effectLst/>
              </a:rPr>
              <a:t>не играйте с электроприборами, не тяните за шнур, особенно если он включен в сеть.</a:t>
            </a:r>
          </a:p>
          <a:p>
            <a:pPr>
              <a:lnSpc>
                <a:spcPct val="150000"/>
              </a:lnSpc>
              <a:buFont typeface="Wingdings" pitchFamily="2" charset="2"/>
              <a:buNone/>
              <a:defRPr/>
            </a:pPr>
            <a:endParaRPr lang="ru-RU" sz="1800" dirty="0"/>
          </a:p>
        </p:txBody>
      </p:sp>
      <p:pic>
        <p:nvPicPr>
          <p:cNvPr id="26628" name="Picture 4" descr="fin09bb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230938" y="2205038"/>
            <a:ext cx="2589212" cy="261302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-387350"/>
            <a:ext cx="3322637" cy="4321175"/>
          </a:xfrm>
        </p:spPr>
        <p:txBody>
          <a:bodyPr/>
          <a:lstStyle/>
          <a:p>
            <a:pPr algn="l">
              <a:defRPr/>
            </a:pPr>
            <a:r>
              <a:rPr lang="ru-RU" sz="3200" b="1" dirty="0" smtClean="0">
                <a:solidFill>
                  <a:srgbClr val="FF0000"/>
                </a:solidFill>
                <a:effectLst/>
              </a:rPr>
              <a:t>Но если электроприбор все-таки загорелся?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916113"/>
            <a:ext cx="8172450" cy="3744912"/>
          </a:xfrm>
        </p:spPr>
        <p:txBody>
          <a:bodyPr/>
          <a:lstStyle/>
          <a:p>
            <a:pPr>
              <a:buFont typeface="Wingdings" pitchFamily="2" charset="2"/>
              <a:buNone/>
              <a:defRPr/>
            </a:pPr>
            <a:r>
              <a:rPr lang="ru-RU" b="1" dirty="0" smtClean="0"/>
              <a:t> </a:t>
            </a:r>
            <a:r>
              <a:rPr lang="ru-RU" b="1" dirty="0" smtClean="0">
                <a:solidFill>
                  <a:srgbClr val="FF0000"/>
                </a:solidFill>
                <a:effectLst/>
              </a:rPr>
              <a:t> </a:t>
            </a:r>
            <a:endParaRPr lang="ru-RU" sz="3600" b="1" dirty="0" smtClean="0">
              <a:solidFill>
                <a:srgbClr val="FF0000"/>
              </a:solidFill>
              <a:effectLst/>
            </a:endParaRPr>
          </a:p>
          <a:p>
            <a:pPr>
              <a:buFont typeface="Wingdings" pitchFamily="2" charset="2"/>
              <a:buNone/>
              <a:defRPr/>
            </a:pPr>
            <a:endParaRPr lang="ru-RU" sz="3600" b="1" dirty="0" smtClean="0">
              <a:solidFill>
                <a:srgbClr val="FF0000"/>
              </a:solidFill>
              <a:effectLst/>
            </a:endParaRPr>
          </a:p>
          <a:p>
            <a:pPr>
              <a:buFont typeface="Wingdings" pitchFamily="2" charset="2"/>
              <a:buChar char="ü"/>
              <a:defRPr/>
            </a:pPr>
            <a:endParaRPr lang="ru-RU" sz="2800" b="1" dirty="0" smtClean="0">
              <a:effectLst/>
            </a:endParaRPr>
          </a:p>
          <a:p>
            <a:pPr>
              <a:buFont typeface="Wingdings" pitchFamily="2" charset="2"/>
              <a:buChar char="ü"/>
              <a:defRPr/>
            </a:pPr>
            <a:endParaRPr lang="ru-RU" sz="2800" b="1" dirty="0" smtClean="0">
              <a:effectLst/>
            </a:endParaRPr>
          </a:p>
          <a:p>
            <a:pPr>
              <a:buFont typeface="Wingdings" pitchFamily="2" charset="2"/>
              <a:buChar char="ü"/>
              <a:defRPr/>
            </a:pPr>
            <a:r>
              <a:rPr lang="ru-RU" sz="2800" b="1" dirty="0" smtClean="0">
                <a:effectLst/>
              </a:rPr>
              <a:t>выдерните шнур из розетки, обмотав руку сухой тряпкой;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ru-RU" sz="2800" b="1" dirty="0" smtClean="0">
                <a:effectLst/>
              </a:rPr>
              <a:t>накройте его сухим одеялом;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ru-RU" sz="2800" b="1" dirty="0" smtClean="0">
                <a:effectLst/>
              </a:rPr>
              <a:t>если горение продолжается позвоните в пожарную службу.</a:t>
            </a:r>
          </a:p>
          <a:p>
            <a:pPr>
              <a:defRPr/>
            </a:pPr>
            <a:endParaRPr lang="ru-RU" dirty="0"/>
          </a:p>
        </p:txBody>
      </p:sp>
      <p:pic>
        <p:nvPicPr>
          <p:cNvPr id="27652" name="Picture 4" descr="C:\Users\Asus\Desktop\images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7175" y="188913"/>
            <a:ext cx="4826000" cy="3671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1" name="Picture 3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10638" y="-533400"/>
            <a:ext cx="233362" cy="233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5" name="Text Box 4"/>
          <p:cNvSpPr txBox="1">
            <a:spLocks noChangeArrowheads="1"/>
          </p:cNvSpPr>
          <p:nvPr/>
        </p:nvSpPr>
        <p:spPr bwMode="auto">
          <a:xfrm>
            <a:off x="1116013" y="692150"/>
            <a:ext cx="7696200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8676" name="Прямоугольник 5"/>
          <p:cNvSpPr>
            <a:spLocks noChangeArrowheads="1"/>
          </p:cNvSpPr>
          <p:nvPr/>
        </p:nvSpPr>
        <p:spPr bwMode="auto">
          <a:xfrm>
            <a:off x="179388" y="549275"/>
            <a:ext cx="8496300" cy="815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1600">
              <a:hlinkClick r:id="rId4"/>
            </a:endParaRPr>
          </a:p>
          <a:p>
            <a:pPr algn="ctr"/>
            <a:r>
              <a:rPr lang="ru-RU" sz="2800" b="1">
                <a:solidFill>
                  <a:srgbClr val="FFC000"/>
                </a:solidFill>
                <a:hlinkClick r:id="rId4"/>
              </a:rPr>
              <a:t>Использованные интернет ресурсы:</a:t>
            </a:r>
          </a:p>
          <a:p>
            <a:endParaRPr lang="ru-RU" sz="1600">
              <a:hlinkClick r:id="rId4"/>
            </a:endParaRPr>
          </a:p>
          <a:p>
            <a:r>
              <a:rPr lang="en-US" sz="1600">
                <a:hlinkClick r:id="rId4"/>
              </a:rPr>
              <a:t>http://go.mail.ru/smallgames.ws</a:t>
            </a:r>
            <a:endParaRPr lang="ru-RU" sz="1600"/>
          </a:p>
          <a:p>
            <a:r>
              <a:rPr lang="en-US" sz="1600">
                <a:hlinkClick r:id="rId5"/>
              </a:rPr>
              <a:t>http://go.mail.ru/</a:t>
            </a:r>
            <a:r>
              <a:rPr lang="ru-RU" sz="1600"/>
              <a:t> </a:t>
            </a:r>
            <a:r>
              <a:rPr lang="en-US" sz="1600"/>
              <a:t>festival.1september.ru</a:t>
            </a:r>
            <a:endParaRPr lang="ru-RU" sz="1600"/>
          </a:p>
          <a:p>
            <a:r>
              <a:rPr lang="en-US" sz="1600"/>
              <a:t> </a:t>
            </a:r>
            <a:r>
              <a:rPr lang="en-US" sz="1600">
                <a:hlinkClick r:id="rId5"/>
              </a:rPr>
              <a:t>http://go.mail.ru/</a:t>
            </a:r>
            <a:r>
              <a:rPr lang="en-US" sz="1600"/>
              <a:t> vestnikk.ru </a:t>
            </a:r>
            <a:endParaRPr lang="ru-RU" sz="1600"/>
          </a:p>
          <a:p>
            <a:r>
              <a:rPr lang="en-US" sz="1600"/>
              <a:t>http://900igr.net/</a:t>
            </a:r>
            <a:endParaRPr lang="ru-RU" sz="1600"/>
          </a:p>
          <a:p>
            <a:r>
              <a:rPr lang="ru-RU" sz="1600" b="1">
                <a:hlinkClick r:id="rId6"/>
              </a:rPr>
              <a:t>http://freelance.ru/img/portfolio/big/131738.jpg</a:t>
            </a:r>
            <a:endParaRPr lang="ru-RU" sz="1600" b="1"/>
          </a:p>
          <a:p>
            <a:r>
              <a:rPr lang="ru-RU" sz="1600" b="1"/>
              <a:t> </a:t>
            </a:r>
            <a:r>
              <a:rPr lang="ru-RU" sz="1600" b="1">
                <a:hlinkClick r:id="rId7"/>
              </a:rPr>
              <a:t>http://www.unde.ru/img.php?src=Ildviz3.jpg</a:t>
            </a:r>
            <a:endParaRPr lang="ru-RU" sz="1600" b="1"/>
          </a:p>
          <a:p>
            <a:r>
              <a:rPr lang="en-US" sz="1600" b="1">
                <a:hlinkClick r:id="rId8"/>
              </a:rPr>
              <a:t>http://ds2394.mskobr.ru/news/moskvichi_s_rozhdeniya_za_bezopasnost_dorozhnogo_dvizheniya1/</a:t>
            </a:r>
            <a:endParaRPr lang="ru-RU" sz="1600" b="1"/>
          </a:p>
          <a:p>
            <a:r>
              <a:rPr lang="en-US" sz="1600" b="1">
                <a:hlinkClick r:id="rId9"/>
              </a:rPr>
              <a:t>http://localism.com/oh/gahanna</a:t>
            </a:r>
            <a:endParaRPr lang="ru-RU" sz="1600" b="1"/>
          </a:p>
          <a:p>
            <a:r>
              <a:rPr lang="en-US" sz="1600" b="1">
                <a:hlinkClick r:id="rId10"/>
              </a:rPr>
              <a:t>http://900igr.net/kartinki/khimija/CHjornaja-metallurgija/004-CHernaja-metallurgija.html</a:t>
            </a:r>
            <a:endParaRPr lang="ru-RU" sz="1600" b="1"/>
          </a:p>
          <a:p>
            <a:r>
              <a:rPr lang="en-US" sz="1600" b="1">
                <a:hlinkClick r:id="rId11"/>
              </a:rPr>
              <a:t>http://www.ossetians.com/rus/news.php?newsid=627</a:t>
            </a:r>
            <a:endParaRPr lang="ru-RU" sz="1600" b="1"/>
          </a:p>
          <a:p>
            <a:r>
              <a:rPr lang="en-US" sz="1600" b="1">
                <a:hlinkClick r:id="rId12"/>
              </a:rPr>
              <a:t>http://swteam.info/foto/sports/9610-put-olimpijskogo-fakela-v-vankuvere-28-foto.html</a:t>
            </a:r>
            <a:endParaRPr lang="ru-RU" sz="1600" b="1"/>
          </a:p>
          <a:p>
            <a:r>
              <a:rPr lang="en-US" sz="1600" b="1"/>
              <a:t>http://prezent.ucoz.ru/load/2-1-0-3</a:t>
            </a:r>
            <a:endParaRPr lang="ru-RU" sz="1600" b="1"/>
          </a:p>
          <a:p>
            <a:r>
              <a:rPr lang="en-US" sz="1600" b="1">
                <a:hlinkClick r:id="rId13"/>
              </a:rPr>
              <a:t>http://www.geriatricsclub.com/16/olympic-torch-cartoon</a:t>
            </a:r>
            <a:endParaRPr lang="ru-RU" sz="1600" b="1"/>
          </a:p>
          <a:p>
            <a:r>
              <a:rPr lang="en-US" sz="1600" b="1"/>
              <a:t>http://v-bezopasnosti.ru</a:t>
            </a:r>
            <a:endParaRPr lang="ru-RU" sz="1600" b="1"/>
          </a:p>
          <a:p>
            <a:r>
              <a:rPr lang="en-US" sz="1600">
                <a:hlinkClick r:id="rId14"/>
              </a:rPr>
              <a:t>http://vsyaanimaciya.ru/photo/50-0-3812</a:t>
            </a:r>
            <a:endParaRPr lang="ru-RU" sz="1600"/>
          </a:p>
          <a:p>
            <a:endParaRPr lang="ru-RU" sz="1600"/>
          </a:p>
          <a:p>
            <a:endParaRPr lang="ru-RU" sz="1600"/>
          </a:p>
          <a:p>
            <a:endParaRPr lang="ru-RU" sz="1600"/>
          </a:p>
          <a:p>
            <a:endParaRPr lang="ru-RU" b="1"/>
          </a:p>
          <a:p>
            <a:endParaRPr lang="ru-RU" b="1"/>
          </a:p>
          <a:p>
            <a:endParaRPr lang="ru-RU" b="1"/>
          </a:p>
          <a:p>
            <a:endParaRPr lang="ru-RU" b="1"/>
          </a:p>
          <a:p>
            <a:endParaRPr lang="ru-RU" b="1"/>
          </a:p>
          <a:p>
            <a:endParaRPr lang="ru-RU" b="1"/>
          </a:p>
          <a:p>
            <a:endParaRPr lang="ru-RU"/>
          </a:p>
          <a:p>
            <a:endParaRPr lang="ru-RU"/>
          </a:p>
        </p:txBody>
      </p:sp>
      <p:sp>
        <p:nvSpPr>
          <p:cNvPr id="28677" name="Прямоугольник 6"/>
          <p:cNvSpPr>
            <a:spLocks noChangeArrowheads="1"/>
          </p:cNvSpPr>
          <p:nvPr/>
        </p:nvSpPr>
        <p:spPr bwMode="auto">
          <a:xfrm>
            <a:off x="3690938" y="3244850"/>
            <a:ext cx="24923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 </a:t>
            </a:r>
          </a:p>
        </p:txBody>
      </p:sp>
      <p:sp>
        <p:nvSpPr>
          <p:cNvPr id="28678" name="Прямоугольник 7"/>
          <p:cNvSpPr>
            <a:spLocks noChangeArrowheads="1"/>
          </p:cNvSpPr>
          <p:nvPr/>
        </p:nvSpPr>
        <p:spPr bwMode="auto">
          <a:xfrm>
            <a:off x="2268538" y="4292600"/>
            <a:ext cx="4572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 </a:t>
            </a:r>
          </a:p>
        </p:txBody>
      </p:sp>
      <p:sp>
        <p:nvSpPr>
          <p:cNvPr id="28679" name="Прямоугольник 8"/>
          <p:cNvSpPr>
            <a:spLocks noChangeArrowheads="1"/>
          </p:cNvSpPr>
          <p:nvPr/>
        </p:nvSpPr>
        <p:spPr bwMode="auto">
          <a:xfrm flipV="1">
            <a:off x="7019925" y="3889375"/>
            <a:ext cx="57626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 </a:t>
            </a:r>
          </a:p>
        </p:txBody>
      </p:sp>
      <p:sp>
        <p:nvSpPr>
          <p:cNvPr id="28680" name="Прямоугольник 9"/>
          <p:cNvSpPr>
            <a:spLocks noChangeArrowheads="1"/>
          </p:cNvSpPr>
          <p:nvPr/>
        </p:nvSpPr>
        <p:spPr bwMode="auto">
          <a:xfrm flipH="1">
            <a:off x="7812088" y="6237288"/>
            <a:ext cx="8747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 </a:t>
            </a:r>
          </a:p>
        </p:txBody>
      </p:sp>
      <p:sp>
        <p:nvSpPr>
          <p:cNvPr id="28681" name="Прямоугольник 10"/>
          <p:cNvSpPr>
            <a:spLocks noChangeArrowheads="1"/>
          </p:cNvSpPr>
          <p:nvPr/>
        </p:nvSpPr>
        <p:spPr bwMode="auto">
          <a:xfrm flipV="1">
            <a:off x="3059113" y="3613150"/>
            <a:ext cx="17287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audio>
              <p:cMediaNode>
                <p:cTn id="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8611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Содержимое 2"/>
          <p:cNvSpPr>
            <a:spLocks noGrp="1"/>
          </p:cNvSpPr>
          <p:nvPr>
            <p:ph idx="1"/>
          </p:nvPr>
        </p:nvSpPr>
        <p:spPr>
          <a:xfrm>
            <a:off x="457200" y="836613"/>
            <a:ext cx="8229600" cy="5294312"/>
          </a:xfrm>
        </p:spPr>
        <p:txBody>
          <a:bodyPr/>
          <a:lstStyle/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ru-RU" sz="4800" b="1" smtClean="0">
                <a:solidFill>
                  <a:srgbClr val="FF0000"/>
                </a:solidFill>
                <a:effectLst/>
              </a:rPr>
              <a:t>  Безопасность</a:t>
            </a:r>
            <a:r>
              <a:rPr lang="ru-RU" sz="4000" b="1" smtClean="0">
                <a:effectLst/>
              </a:rPr>
              <a:t> </a:t>
            </a:r>
            <a:r>
              <a:rPr lang="ru-RU" sz="4000" b="1" smtClean="0">
                <a:solidFill>
                  <a:srgbClr val="FFC000"/>
                </a:solidFill>
                <a:effectLst/>
              </a:rPr>
              <a:t>– положение, при котором </a:t>
            </a:r>
            <a:r>
              <a:rPr lang="ru-RU" sz="4000" b="1" smtClean="0">
                <a:solidFill>
                  <a:srgbClr val="FF0000"/>
                </a:solidFill>
                <a:effectLst/>
              </a:rPr>
              <a:t>не</a:t>
            </a:r>
            <a:r>
              <a:rPr lang="ru-RU" sz="4000" b="1" smtClean="0">
                <a:effectLst/>
              </a:rPr>
              <a:t> </a:t>
            </a:r>
            <a:r>
              <a:rPr lang="ru-RU" sz="4000" b="1" smtClean="0">
                <a:solidFill>
                  <a:srgbClr val="FFC000"/>
                </a:solidFill>
                <a:effectLst/>
              </a:rPr>
              <a:t>угрожает опасность кому-нибудь, чему-нибудь.</a:t>
            </a:r>
          </a:p>
          <a:p>
            <a:pPr algn="r">
              <a:buFont typeface="Wingdings" pitchFamily="2" charset="2"/>
              <a:buNone/>
            </a:pPr>
            <a:r>
              <a:rPr lang="ru-RU" sz="2400" b="1" smtClean="0">
                <a:solidFill>
                  <a:srgbClr val="FFC000"/>
                </a:solidFill>
                <a:effectLst/>
              </a:rPr>
              <a:t>словарь С.И.Ожегова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855787"/>
          </a:xfrm>
        </p:spPr>
        <p:txBody>
          <a:bodyPr/>
          <a:lstStyle/>
          <a:p>
            <a:r>
              <a:rPr lang="ru-RU" sz="3200" b="1" u="sng" smtClean="0">
                <a:solidFill>
                  <a:srgbClr val="FFC000"/>
                </a:solidFill>
                <a:effectLst/>
              </a:rPr>
              <a:t>Надо знать  телефоны тех служб, которые смогут прийти вам на помощь в минуту опасности?</a:t>
            </a:r>
            <a:endParaRPr lang="ru-RU" sz="3200" b="1" smtClean="0">
              <a:solidFill>
                <a:srgbClr val="FFC000"/>
              </a:solidFill>
              <a:effectLst/>
            </a:endParaRPr>
          </a:p>
        </p:txBody>
      </p:sp>
      <p:sp>
        <p:nvSpPr>
          <p:cNvPr id="6147" name="Содержимое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381635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4000" b="1" smtClean="0">
                <a:solidFill>
                  <a:srgbClr val="FF0000"/>
                </a:solidFill>
                <a:effectLst/>
              </a:rPr>
              <a:t>01</a:t>
            </a:r>
            <a:r>
              <a:rPr lang="ru-RU" b="1" smtClean="0">
                <a:solidFill>
                  <a:srgbClr val="FF0000"/>
                </a:solidFill>
                <a:effectLst/>
              </a:rPr>
              <a:t> – пожарная служба;</a:t>
            </a:r>
          </a:p>
          <a:p>
            <a:pPr>
              <a:buFont typeface="Wingdings" pitchFamily="2" charset="2"/>
              <a:buNone/>
            </a:pPr>
            <a:r>
              <a:rPr lang="ru-RU" sz="4000" b="1" smtClean="0">
                <a:solidFill>
                  <a:srgbClr val="FF0000"/>
                </a:solidFill>
                <a:effectLst/>
              </a:rPr>
              <a:t>02 </a:t>
            </a:r>
            <a:r>
              <a:rPr lang="ru-RU" b="1" smtClean="0">
                <a:solidFill>
                  <a:srgbClr val="FF0000"/>
                </a:solidFill>
                <a:effectLst/>
              </a:rPr>
              <a:t>– полиция;</a:t>
            </a:r>
          </a:p>
          <a:p>
            <a:pPr>
              <a:buFont typeface="Wingdings" pitchFamily="2" charset="2"/>
              <a:buNone/>
            </a:pPr>
            <a:r>
              <a:rPr lang="ru-RU" sz="4000" b="1" smtClean="0">
                <a:solidFill>
                  <a:srgbClr val="FF0000"/>
                </a:solidFill>
                <a:effectLst/>
              </a:rPr>
              <a:t>03 </a:t>
            </a:r>
            <a:r>
              <a:rPr lang="ru-RU" b="1" smtClean="0">
                <a:solidFill>
                  <a:srgbClr val="FF0000"/>
                </a:solidFill>
                <a:effectLst/>
              </a:rPr>
              <a:t>– скорая помощь; </a:t>
            </a:r>
          </a:p>
          <a:p>
            <a:pPr>
              <a:buFont typeface="Wingdings" pitchFamily="2" charset="2"/>
              <a:buNone/>
            </a:pPr>
            <a:r>
              <a:rPr lang="ru-RU" sz="4000" b="1" smtClean="0">
                <a:solidFill>
                  <a:srgbClr val="FF0000"/>
                </a:solidFill>
                <a:effectLst/>
              </a:rPr>
              <a:t>04</a:t>
            </a:r>
            <a:r>
              <a:rPr lang="ru-RU" b="1" smtClean="0">
                <a:solidFill>
                  <a:srgbClr val="FF0000"/>
                </a:solidFill>
                <a:effectLst/>
              </a:rPr>
              <a:t> – служба газа;</a:t>
            </a:r>
          </a:p>
          <a:p>
            <a:pPr>
              <a:buFont typeface="Wingdings" pitchFamily="2" charset="2"/>
              <a:buNone/>
            </a:pPr>
            <a:r>
              <a:rPr lang="ru-RU" sz="4000" b="1" smtClean="0">
                <a:solidFill>
                  <a:srgbClr val="FF0000"/>
                </a:solidFill>
                <a:effectLst/>
              </a:rPr>
              <a:t>911 </a:t>
            </a:r>
            <a:r>
              <a:rPr lang="ru-RU" b="1" smtClean="0">
                <a:solidFill>
                  <a:srgbClr val="FF0000"/>
                </a:solidFill>
                <a:effectLst/>
              </a:rPr>
              <a:t>– служба спасения.</a:t>
            </a:r>
          </a:p>
          <a:p>
            <a:pPr>
              <a:buFont typeface="Wingdings" pitchFamily="2" charset="2"/>
              <a:buNone/>
            </a:pPr>
            <a:r>
              <a:rPr lang="ru-RU" b="1" smtClean="0">
                <a:solidFill>
                  <a:srgbClr val="FF0000"/>
                </a:solidFill>
                <a:effectLst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7813"/>
            <a:ext cx="8686800" cy="1143000"/>
          </a:xfrm>
        </p:spPr>
        <p:txBody>
          <a:bodyPr/>
          <a:lstStyle/>
          <a:p>
            <a:pPr algn="l">
              <a:defRPr/>
            </a:pPr>
            <a:r>
              <a:rPr lang="ru-RU" b="1" dirty="0" smtClean="0">
                <a:solidFill>
                  <a:srgbClr val="FFC000"/>
                </a:solidFill>
                <a:effectLst/>
              </a:rPr>
              <a:t>Правила дорожного движен</a:t>
            </a:r>
            <a:r>
              <a:rPr lang="ru-RU" b="1" dirty="0" smtClean="0">
                <a:solidFill>
                  <a:srgbClr val="FFC000"/>
                </a:solidFill>
              </a:rPr>
              <a:t>ия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0825" y="1600200"/>
            <a:ext cx="4244975" cy="4530725"/>
          </a:xfrm>
        </p:spPr>
        <p:txBody>
          <a:bodyPr/>
          <a:lstStyle/>
          <a:p>
            <a:pPr>
              <a:buFont typeface="Wingdings" pitchFamily="2" charset="2"/>
              <a:buNone/>
              <a:defRPr/>
            </a:pPr>
            <a:endParaRPr lang="ru-RU" sz="1800" b="1" dirty="0" smtClean="0"/>
          </a:p>
          <a:p>
            <a:pPr>
              <a:buFont typeface="Wingdings" pitchFamily="2" charset="2"/>
              <a:buNone/>
              <a:defRPr/>
            </a:pPr>
            <a:r>
              <a:rPr lang="ru-RU" sz="1800" b="1" dirty="0" smtClean="0"/>
              <a:t> </a:t>
            </a:r>
            <a:endParaRPr lang="ru-RU" sz="1800" b="1" dirty="0"/>
          </a:p>
        </p:txBody>
      </p:sp>
      <p:pic>
        <p:nvPicPr>
          <p:cNvPr id="7172" name="Picture 2" descr="D:\My documents\Desktop\1254212843_smallgames.ws_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124075" y="1557338"/>
            <a:ext cx="4038600" cy="4824412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765175"/>
            <a:ext cx="4038600" cy="5365750"/>
          </a:xfrm>
        </p:spPr>
        <p:txBody>
          <a:bodyPr/>
          <a:lstStyle/>
          <a:p>
            <a:pPr>
              <a:buFont typeface="Wingdings" pitchFamily="2" charset="2"/>
              <a:buNone/>
              <a:defRPr/>
            </a:pPr>
            <a:r>
              <a:rPr lang="ru-RU" sz="3200" b="1" dirty="0" smtClean="0">
                <a:solidFill>
                  <a:srgbClr val="FFC000"/>
                </a:solidFill>
                <a:effectLst/>
              </a:rPr>
              <a:t>   </a:t>
            </a:r>
            <a:r>
              <a:rPr lang="ru-RU" sz="3200" b="1" dirty="0" smtClean="0">
                <a:effectLst/>
              </a:rPr>
              <a:t>Переходить дорогу можно только там, где разрешено (зебра);Каждый водитель, увидев зебру, обязательно остановиться и пропустить пешеходов. </a:t>
            </a:r>
          </a:p>
          <a:p>
            <a:pPr>
              <a:defRPr/>
            </a:pPr>
            <a:endParaRPr lang="ru-RU" dirty="0"/>
          </a:p>
        </p:txBody>
      </p:sp>
      <p:pic>
        <p:nvPicPr>
          <p:cNvPr id="8196" name="Picture 2" descr="D:\My documents\Desktop\i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40200" y="908050"/>
            <a:ext cx="4716463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0" y="277813"/>
            <a:ext cx="8964613" cy="1143000"/>
          </a:xfrm>
        </p:spPr>
        <p:txBody>
          <a:bodyPr/>
          <a:lstStyle/>
          <a:p>
            <a:r>
              <a:rPr lang="ru-RU" sz="3600" b="1" smtClean="0">
                <a:solidFill>
                  <a:schemeClr val="tx1"/>
                </a:solidFill>
                <a:effectLst/>
              </a:rPr>
              <a:t>Нельзя играть на дороге или                 рядом с ней</a:t>
            </a:r>
            <a:endParaRPr lang="ru-RU" sz="3600" smtClean="0">
              <a:solidFill>
                <a:schemeClr val="tx1"/>
              </a:solidFill>
              <a:effectLst/>
            </a:endParaRPr>
          </a:p>
        </p:txBody>
      </p:sp>
      <p:pic>
        <p:nvPicPr>
          <p:cNvPr id="9219" name="Picture 2" descr="D:\My documents\Desktop\img6.gif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79388" y="3573463"/>
            <a:ext cx="4038600" cy="3019425"/>
          </a:xfrm>
          <a:noFill/>
        </p:spPr>
      </p:pic>
      <p:pic>
        <p:nvPicPr>
          <p:cNvPr id="9220" name="Picture 3" descr="D:\My documents\Desktop\imgpreview.jpe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787900" y="1484313"/>
            <a:ext cx="4140200" cy="339725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  <a:defRPr/>
            </a:pPr>
            <a:r>
              <a:rPr lang="ru-RU" sz="4800" b="1" dirty="0" smtClean="0">
                <a:effectLst/>
              </a:rPr>
              <a:t>  Ходить по проезжей части нельзя;</a:t>
            </a:r>
          </a:p>
          <a:p>
            <a:pPr>
              <a:defRPr/>
            </a:pPr>
            <a:endParaRPr lang="ru-RU" dirty="0"/>
          </a:p>
        </p:txBody>
      </p:sp>
      <p:pic>
        <p:nvPicPr>
          <p:cNvPr id="10244" name="Picture 5" descr="pic8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00563" y="1773238"/>
            <a:ext cx="4464050" cy="4319587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549275"/>
            <a:ext cx="4038600" cy="5581650"/>
          </a:xfrm>
        </p:spPr>
        <p:txBody>
          <a:bodyPr/>
          <a:lstStyle/>
          <a:p>
            <a:pPr>
              <a:buFont typeface="Wingdings" pitchFamily="2" charset="2"/>
              <a:buNone/>
              <a:defRPr/>
            </a:pPr>
            <a:r>
              <a:rPr lang="ru-RU" b="1" dirty="0" smtClean="0"/>
              <a:t>   </a:t>
            </a:r>
            <a:r>
              <a:rPr lang="ru-RU" sz="3200" b="1" dirty="0" smtClean="0">
                <a:effectLst/>
              </a:rPr>
              <a:t>Переходить дорогу после выхода из транспорта можно только после того, как он отъедет, чтобы хорошо была видна дорога</a:t>
            </a:r>
          </a:p>
          <a:p>
            <a:pPr>
              <a:defRPr/>
            </a:pPr>
            <a:endParaRPr lang="ru-RU" sz="3200" dirty="0">
              <a:solidFill>
                <a:srgbClr val="FFC000"/>
              </a:solidFill>
              <a:effectLst/>
            </a:endParaRPr>
          </a:p>
        </p:txBody>
      </p:sp>
      <p:pic>
        <p:nvPicPr>
          <p:cNvPr id="11268" name="Picture 9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284663" y="1773238"/>
            <a:ext cx="4608512" cy="4392612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учи">
  <a:themeElements>
    <a:clrScheme name="Лучи 4">
      <a:dk1>
        <a:srgbClr val="006E6B"/>
      </a:dk1>
      <a:lt1>
        <a:srgbClr val="FFFFFF"/>
      </a:lt1>
      <a:dk2>
        <a:srgbClr val="008080"/>
      </a:dk2>
      <a:lt2>
        <a:srgbClr val="E2EFCD"/>
      </a:lt2>
      <a:accent1>
        <a:srgbClr val="33CCCC"/>
      </a:accent1>
      <a:accent2>
        <a:srgbClr val="6352B8"/>
      </a:accent2>
      <a:accent3>
        <a:srgbClr val="AAC0C0"/>
      </a:accent3>
      <a:accent4>
        <a:srgbClr val="DADADA"/>
      </a:accent4>
      <a:accent5>
        <a:srgbClr val="ADE2E2"/>
      </a:accent5>
      <a:accent6>
        <a:srgbClr val="5949A6"/>
      </a:accent6>
      <a:hlink>
        <a:srgbClr val="CCFFFF"/>
      </a:hlink>
      <a:folHlink>
        <a:srgbClr val="99CCFF"/>
      </a:folHlink>
    </a:clrScheme>
    <a:fontScheme name="Лучи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Лучи 1">
        <a:dk1>
          <a:srgbClr val="1A006C"/>
        </a:dk1>
        <a:lt1>
          <a:srgbClr val="FFFFFF"/>
        </a:lt1>
        <a:dk2>
          <a:srgbClr val="000066"/>
        </a:dk2>
        <a:lt2>
          <a:srgbClr val="CCCCFF"/>
        </a:lt2>
        <a:accent1>
          <a:srgbClr val="0099CC"/>
        </a:accent1>
        <a:accent2>
          <a:srgbClr val="6600CC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5C00B9"/>
        </a:accent6>
        <a:hlink>
          <a:srgbClr val="9999FF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2">
        <a:dk1>
          <a:srgbClr val="000080"/>
        </a:dk1>
        <a:lt1>
          <a:srgbClr val="FFFFFF"/>
        </a:lt1>
        <a:dk2>
          <a:srgbClr val="000099"/>
        </a:dk2>
        <a:lt2>
          <a:srgbClr val="FFFFFF"/>
        </a:lt2>
        <a:accent1>
          <a:srgbClr val="3366FF"/>
        </a:accent1>
        <a:accent2>
          <a:srgbClr val="7B46D0"/>
        </a:accent2>
        <a:accent3>
          <a:srgbClr val="AAAACA"/>
        </a:accent3>
        <a:accent4>
          <a:srgbClr val="DADADA"/>
        </a:accent4>
        <a:accent5>
          <a:srgbClr val="ADB8FF"/>
        </a:accent5>
        <a:accent6>
          <a:srgbClr val="6F3FBC"/>
        </a:accent6>
        <a:hlink>
          <a:srgbClr val="86D1EC"/>
        </a:hlink>
        <a:folHlink>
          <a:srgbClr val="45C9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3">
        <a:dk1>
          <a:srgbClr val="3F4873"/>
        </a:dk1>
        <a:lt1>
          <a:srgbClr val="FFFFFF"/>
        </a:lt1>
        <a:dk2>
          <a:srgbClr val="4F598D"/>
        </a:dk2>
        <a:lt2>
          <a:srgbClr val="CCECFF"/>
        </a:lt2>
        <a:accent1>
          <a:srgbClr val="0099CC"/>
        </a:accent1>
        <a:accent2>
          <a:srgbClr val="4C8470"/>
        </a:accent2>
        <a:accent3>
          <a:srgbClr val="B2B5C5"/>
        </a:accent3>
        <a:accent4>
          <a:srgbClr val="DADADA"/>
        </a:accent4>
        <a:accent5>
          <a:srgbClr val="AACAE2"/>
        </a:accent5>
        <a:accent6>
          <a:srgbClr val="447765"/>
        </a:accent6>
        <a:hlink>
          <a:srgbClr val="99CC00"/>
        </a:hlink>
        <a:folHlink>
          <a:srgbClr val="96A4C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4">
        <a:dk1>
          <a:srgbClr val="006E6B"/>
        </a:dk1>
        <a:lt1>
          <a:srgbClr val="FFFFFF"/>
        </a:lt1>
        <a:dk2>
          <a:srgbClr val="008080"/>
        </a:dk2>
        <a:lt2>
          <a:srgbClr val="E2EFCD"/>
        </a:lt2>
        <a:accent1>
          <a:srgbClr val="33CCCC"/>
        </a:accent1>
        <a:accent2>
          <a:srgbClr val="6352B8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5949A6"/>
        </a:accent6>
        <a:hlink>
          <a:srgbClr val="CCFF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5">
        <a:dk1>
          <a:srgbClr val="48562C"/>
        </a:dk1>
        <a:lt1>
          <a:srgbClr val="FFFFFF"/>
        </a:lt1>
        <a:dk2>
          <a:srgbClr val="546434"/>
        </a:dk2>
        <a:lt2>
          <a:srgbClr val="FFFFCC"/>
        </a:lt2>
        <a:accent1>
          <a:srgbClr val="7B8A6E"/>
        </a:accent1>
        <a:accent2>
          <a:srgbClr val="527C3A"/>
        </a:accent2>
        <a:accent3>
          <a:srgbClr val="B3B8AE"/>
        </a:accent3>
        <a:accent4>
          <a:srgbClr val="DADADA"/>
        </a:accent4>
        <a:accent5>
          <a:srgbClr val="BFC4BA"/>
        </a:accent5>
        <a:accent6>
          <a:srgbClr val="497034"/>
        </a:accent6>
        <a:hlink>
          <a:srgbClr val="55B55E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6">
        <a:dk1>
          <a:srgbClr val="96B29E"/>
        </a:dk1>
        <a:lt1>
          <a:srgbClr val="FFFFFF"/>
        </a:lt1>
        <a:dk2>
          <a:srgbClr val="A5BDAC"/>
        </a:dk2>
        <a:lt2>
          <a:srgbClr val="FFFFCC"/>
        </a:lt2>
        <a:accent1>
          <a:srgbClr val="4E8880"/>
        </a:accent1>
        <a:accent2>
          <a:srgbClr val="2F71B9"/>
        </a:accent2>
        <a:accent3>
          <a:srgbClr val="CFDBD2"/>
        </a:accent3>
        <a:accent4>
          <a:srgbClr val="DADADA"/>
        </a:accent4>
        <a:accent5>
          <a:srgbClr val="B2C3C0"/>
        </a:accent5>
        <a:accent6>
          <a:srgbClr val="2A66A7"/>
        </a:accent6>
        <a:hlink>
          <a:srgbClr val="9DC0E7"/>
        </a:hlink>
        <a:folHlink>
          <a:srgbClr val="54CA8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7">
        <a:dk1>
          <a:srgbClr val="D49C00"/>
        </a:dk1>
        <a:lt1>
          <a:srgbClr val="FFFFFF"/>
        </a:lt1>
        <a:dk2>
          <a:srgbClr val="CC9900"/>
        </a:dk2>
        <a:lt2>
          <a:srgbClr val="CEBD40"/>
        </a:lt2>
        <a:accent1>
          <a:srgbClr val="CC6600"/>
        </a:accent1>
        <a:accent2>
          <a:srgbClr val="808000"/>
        </a:accent2>
        <a:accent3>
          <a:srgbClr val="E2CAAA"/>
        </a:accent3>
        <a:accent4>
          <a:srgbClr val="DADADA"/>
        </a:accent4>
        <a:accent5>
          <a:srgbClr val="E2B8AA"/>
        </a:accent5>
        <a:accent6>
          <a:srgbClr val="737300"/>
        </a:accent6>
        <a:hlink>
          <a:srgbClr val="FF99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8">
        <a:dk1>
          <a:srgbClr val="881700"/>
        </a:dk1>
        <a:lt1>
          <a:srgbClr val="FAF9E6"/>
        </a:lt1>
        <a:dk2>
          <a:srgbClr val="990000"/>
        </a:dk2>
        <a:lt2>
          <a:srgbClr val="EADC78"/>
        </a:lt2>
        <a:accent1>
          <a:srgbClr val="FF6600"/>
        </a:accent1>
        <a:accent2>
          <a:srgbClr val="B86D52"/>
        </a:accent2>
        <a:accent3>
          <a:srgbClr val="CAAAAA"/>
        </a:accent3>
        <a:accent4>
          <a:srgbClr val="D6D5C4"/>
        </a:accent4>
        <a:accent5>
          <a:srgbClr val="FFB8AA"/>
        </a:accent5>
        <a:accent6>
          <a:srgbClr val="A66249"/>
        </a:accent6>
        <a:hlink>
          <a:srgbClr val="D78D15"/>
        </a:hlink>
        <a:folHlink>
          <a:srgbClr val="C6B37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E6F5F6"/>
        </a:accent1>
        <a:accent2>
          <a:srgbClr val="A5E1A8"/>
        </a:accent2>
        <a:accent3>
          <a:srgbClr val="FFFFFF"/>
        </a:accent3>
        <a:accent4>
          <a:srgbClr val="000000"/>
        </a:accent4>
        <a:accent5>
          <a:srgbClr val="F0F9FA"/>
        </a:accent5>
        <a:accent6>
          <a:srgbClr val="95CC98"/>
        </a:accent6>
        <a:hlink>
          <a:srgbClr val="5B00B6"/>
        </a:hlink>
        <a:folHlink>
          <a:srgbClr val="3498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372</TotalTime>
  <Words>823</Words>
  <Application>Microsoft Office PowerPoint</Application>
  <PresentationFormat>Экран (4:3)</PresentationFormat>
  <Paragraphs>153</Paragraphs>
  <Slides>26</Slides>
  <Notes>1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Лучи</vt:lpstr>
      <vt:lpstr> </vt:lpstr>
      <vt:lpstr> </vt:lpstr>
      <vt:lpstr>Презентация PowerPoint</vt:lpstr>
      <vt:lpstr>Надо знать  телефоны тех служб, которые смогут прийти вам на помощь в минуту опасности?</vt:lpstr>
      <vt:lpstr>Правила дорожного движения</vt:lpstr>
      <vt:lpstr>Презентация PowerPoint</vt:lpstr>
      <vt:lpstr>Нельзя играть на дороге или                 рядом с ней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Пожарная безопасность</vt:lpstr>
      <vt:lpstr>Огонь – друг. </vt:lpstr>
      <vt:lpstr>Огонь – символ. </vt:lpstr>
      <vt:lpstr>Презентация PowerPoint</vt:lpstr>
      <vt:lpstr>Причины пожара:</vt:lpstr>
      <vt:lpstr>Будь осторожен с открытым огнём!</vt:lpstr>
      <vt:lpstr>Презентация PowerPoint</vt:lpstr>
      <vt:lpstr>ПРАВИЛА БЕЗОПАСНОГО ПОВЕДЕНИЯ ПРИ ПОЖАРАХ. </vt:lpstr>
      <vt:lpstr>ПРАВИЛА БЕЗОПАСНОГО ПОВЕДЕНИЯ ПРИ ПОЖАРАХ. </vt:lpstr>
      <vt:lpstr>Презентация PowerPoint</vt:lpstr>
      <vt:lpstr>Правила обращения с бытовым газом</vt:lpstr>
      <vt:lpstr>  Правила обращения с электроприборами</vt:lpstr>
      <vt:lpstr>Но если электроприбор все-таки загорелся?</vt:lpstr>
      <vt:lpstr>Презентация PowerPoint</vt:lpstr>
    </vt:vector>
  </TitlesOfParts>
  <Company>Dom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Классный час</dc:title>
  <dc:creator>Wi</dc:creator>
  <cp:lastModifiedBy>777</cp:lastModifiedBy>
  <cp:revision>40</cp:revision>
  <dcterms:created xsi:type="dcterms:W3CDTF">2010-10-10T17:20:04Z</dcterms:created>
  <dcterms:modified xsi:type="dcterms:W3CDTF">2017-09-09T05:31:14Z</dcterms:modified>
</cp:coreProperties>
</file>